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84" r:id="rId2"/>
    <p:sldId id="398" r:id="rId3"/>
    <p:sldId id="399" r:id="rId4"/>
    <p:sldId id="400" r:id="rId5"/>
    <p:sldId id="401" r:id="rId6"/>
    <p:sldId id="397" r:id="rId7"/>
    <p:sldId id="39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4B5"/>
    <a:srgbClr val="E5BFD1"/>
    <a:srgbClr val="5A6783"/>
    <a:srgbClr val="6B2073"/>
    <a:srgbClr val="015EB8"/>
    <a:srgbClr val="B5B5B5"/>
    <a:srgbClr val="FFE0B2"/>
    <a:srgbClr val="CDFFFF"/>
    <a:srgbClr val="F0AB00"/>
    <a:srgbClr val="FFC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5938" autoAdjust="0"/>
  </p:normalViewPr>
  <p:slideViewPr>
    <p:cSldViewPr snapToGrid="0">
      <p:cViewPr varScale="1">
        <p:scale>
          <a:sx n="74" d="100"/>
          <a:sy n="74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50DA4-7AB0-49D2-88FE-52A007B53F79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A738A-7CF7-430D-8733-6F22005E8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3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A738A-7CF7-430D-8733-6F22005E87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27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A738A-7CF7-430D-8733-6F22005E87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08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A738A-7CF7-430D-8733-6F22005E87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3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A738A-7CF7-430D-8733-6F22005E87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A738A-7CF7-430D-8733-6F22005E87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32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A738A-7CF7-430D-8733-6F22005E87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33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1AE4D-A9B2-4D84-A6B1-B6C995AB3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EF1E2F-9906-4A6E-A748-D2C5A773F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D005FC-A553-4326-A7A8-24345BDA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55D566-4B31-4289-8764-A6629F7B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A89AB-3D3A-4DC2-B69B-60B692F4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21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BE465-2A92-485B-B94C-60304F1E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EA5339-3032-40F3-81A8-733E0A15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890A6-4FCB-4784-B8A0-2F7990C7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9AE3A-E7BC-4295-B948-B836D43B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DDFA8E-A0B3-4CFA-BD62-BE9F4555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98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26B607-B0F8-4F89-9139-92EFEC1A7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E7EF12-FCB9-4687-B9D1-FF9717F85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FD7FF0-0D07-48C1-974B-019E3B45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3F09F6-9D8D-4C31-BF4D-AB2E571B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F38FE-BD4E-4C06-BEA4-0EB4B735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204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46C6A-D7C6-4235-9B69-3472D120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35945-7037-4FB5-A4BC-D022A09E8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99F33-F3EC-4EC8-BA76-BAC59F59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6A7F59-02DD-41F3-AD15-3E7FEF82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897124-4924-475A-BBAC-3BC53482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87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F211B-6A45-45EA-A546-C10213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21F5C6-CCB3-410E-BB6C-5EA06D92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7E89AD-9CF2-40DB-AC14-459482A7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CC1569-2FC9-427C-A5AB-76699322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F3C74-6EED-4173-8654-7422D760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666A4-F345-416E-B368-0A79E636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9E1958-065D-4E42-BD3C-01F5EAD1A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8013EF-9FF9-4E61-9394-40C502EE6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850E5F-03F0-4E2B-934C-74B41BC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F0390B-D5C6-48C0-B8FB-9FB78A1F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8949A0-5124-4FCD-809D-A6003D24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EB882-DDC0-466B-93B1-A0C9B174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8B334-BAF1-4858-A36E-98DEE4921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E6B4DA-142A-47DE-A282-32DE709D1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EEBA2E-30B0-478E-A2D8-5C6838470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A9D642-CA3E-4D11-AABD-565E6D2E1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B31D243-838D-49C4-BC2C-96DCA577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42C952-44CE-40F4-AB1A-AE44A8E9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1246EC-6CD5-4B51-90F2-DFA27421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49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2761D-AADD-4B59-BC6A-77F015BD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F324F0-7E9E-4C59-A7A6-417AC2B9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4FF454-35DD-48D0-AC45-1BCA6DB2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683F7F-A929-4EE3-8C84-4B6D1AA6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00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2AA4CB-CB70-4727-B80C-ECC097A3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0E53F8-07A6-4E68-BFA8-5B87E654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3A96C-BB50-44A5-B942-D1C19159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77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17783-E64D-464A-8D05-87468FBC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FFEEB-19EB-499D-8314-D8E69BBB8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75BF56-6D3A-432F-A695-B1D7BB05C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0A7471-EEC9-4D47-8147-11FFF0A3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00A7FC-DBAE-4907-B527-3C787591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0388C5-2AA4-4001-A359-BAB419B2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14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6C4E4-496E-4BE0-8E8D-252FD2D3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4A6337-EDA4-464F-9025-0BA622E5F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8FA45-58F1-4739-865F-1E7A18F2B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5C8588-7874-4B8F-AEC9-5BFA327B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5D6D68-209B-4A8B-BCE4-4B55FE98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61B4BA-C4C9-4407-A1E6-6139D634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53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65444A-3C20-4B4E-B9B8-40439DA6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2F5A2-D3A6-4075-BACF-3B2006264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5444CD-D8D5-4ED4-B615-852D44352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3DCD2-370E-463F-8DE4-06F619E93241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BB7E01-F768-4891-A89D-26136710F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ED4B3D-2869-4945-9895-80C88AFCB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F83B9-59BC-49A7-8318-DB74CEBB5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1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amazon.cn/dp/1461468485/ref=sr_1_fkmr0_3?ie=UTF8&amp;qid=1542181588&amp;sr=8-3-fkmr0&amp;keywords=Applied+Predictive+Modeling+by+Kuhn+and+Johnson+(2013)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www.researchgate.net/publication/222447231_Modeling_of_Strength_of_High-Performance_Concrete_Using_Artificial_Neural_Networks_Cement_and_Concrete_research_2812_1797-1808" TargetMode="External"/><Relationship Id="rId4" Type="http://schemas.openxmlformats.org/officeDocument/2006/relationships/hyperlink" Target="http://www.tbs.co.jp/gibomusu_blu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de on a computer">
            <a:extLst>
              <a:ext uri="{FF2B5EF4-FFF2-40B4-BE49-F238E27FC236}">
                <a16:creationId xmlns:a16="http://schemas.microsoft.com/office/drawing/2014/main" id="{A812FCE2-DDDD-4A49-AC2B-3B7DE8B01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94"/>
          <a:stretch/>
        </p:blipFill>
        <p:spPr bwMode="auto">
          <a:xfrm>
            <a:off x="-23610" y="-1274064"/>
            <a:ext cx="12539924" cy="83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6607EE0-1994-4147-9C62-B1426EA1F2B6}"/>
              </a:ext>
            </a:extLst>
          </p:cNvPr>
          <p:cNvGrpSpPr/>
          <p:nvPr/>
        </p:nvGrpSpPr>
        <p:grpSpPr>
          <a:xfrm>
            <a:off x="377190" y="2042795"/>
            <a:ext cx="5499735" cy="2073275"/>
            <a:chOff x="1066" y="3189"/>
            <a:chExt cx="8661" cy="326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ED3A364-D652-44C5-8CFC-7D87E9A5FBB1}"/>
                </a:ext>
              </a:extLst>
            </p:cNvPr>
            <p:cNvSpPr/>
            <p:nvPr/>
          </p:nvSpPr>
          <p:spPr>
            <a:xfrm>
              <a:off x="1066" y="3189"/>
              <a:ext cx="8661" cy="3265"/>
            </a:xfrm>
            <a:prstGeom prst="rect">
              <a:avLst/>
            </a:prstGeom>
            <a:solidFill>
              <a:srgbClr val="F0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D41747D-925A-42CE-AD2F-1B4D51211A07}"/>
                </a:ext>
              </a:extLst>
            </p:cNvPr>
            <p:cNvSpPr/>
            <p:nvPr/>
          </p:nvSpPr>
          <p:spPr>
            <a:xfrm>
              <a:off x="1066" y="3189"/>
              <a:ext cx="8661" cy="3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6">
            <a:extLst>
              <a:ext uri="{FF2B5EF4-FFF2-40B4-BE49-F238E27FC236}">
                <a16:creationId xmlns:a16="http://schemas.microsoft.com/office/drawing/2014/main" id="{C44AF9A2-500B-4020-9123-DAC05885A4E3}"/>
              </a:ext>
            </a:extLst>
          </p:cNvPr>
          <p:cNvSpPr txBox="1"/>
          <p:nvPr/>
        </p:nvSpPr>
        <p:spPr>
          <a:xfrm>
            <a:off x="537209" y="2421261"/>
            <a:ext cx="5179695" cy="145956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How to make toast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With delicious CURST?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52" name="Picture 4" descr="CC-by-NC icon">
            <a:extLst>
              <a:ext uri="{FF2B5EF4-FFF2-40B4-BE49-F238E27FC236}">
                <a16:creationId xmlns:a16="http://schemas.microsoft.com/office/drawing/2014/main" id="{46BF1244-7070-48D3-BA88-B8C8530E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699" y="6205881"/>
            <a:ext cx="1449705" cy="5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ead on Facebook 2.2.1">
            <a:extLst>
              <a:ext uri="{FF2B5EF4-FFF2-40B4-BE49-F238E27FC236}">
                <a16:creationId xmlns:a16="http://schemas.microsoft.com/office/drawing/2014/main" id="{FC6D7A99-9A00-43CC-A1DB-3CA2F0AB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35" y="2520488"/>
            <a:ext cx="630556" cy="6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1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C900F-3216-42AF-80EA-1753517A5EA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E0B2"/>
          </a:solidFill>
        </p:spPr>
        <p:txBody>
          <a:bodyPr/>
          <a:lstStyle/>
          <a:p>
            <a:r>
              <a:rPr lang="en-US" altLang="ja-JP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Four Steps of Algorithmic Audit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F1488B1-566A-4B45-9E36-22D2C416DE0D}"/>
              </a:ext>
            </a:extLst>
          </p:cNvPr>
          <p:cNvGrpSpPr/>
          <p:nvPr/>
        </p:nvGrpSpPr>
        <p:grpSpPr>
          <a:xfrm>
            <a:off x="1687226" y="1834218"/>
            <a:ext cx="8817548" cy="4817321"/>
            <a:chOff x="585435" y="1769824"/>
            <a:chExt cx="7973131" cy="4355988"/>
          </a:xfrm>
        </p:grpSpPr>
        <p:sp>
          <p:nvSpPr>
            <p:cNvPr id="73" name="Freeform 400">
              <a:extLst>
                <a:ext uri="{FF2B5EF4-FFF2-40B4-BE49-F238E27FC236}">
                  <a16:creationId xmlns:a16="http://schemas.microsoft.com/office/drawing/2014/main" id="{140C836D-98F0-4D1A-9829-38F927D233BB}"/>
                </a:ext>
              </a:extLst>
            </p:cNvPr>
            <p:cNvSpPr/>
            <p:nvPr/>
          </p:nvSpPr>
          <p:spPr bwMode="auto">
            <a:xfrm>
              <a:off x="776288" y="2143713"/>
              <a:ext cx="2293938" cy="323850"/>
            </a:xfrm>
            <a:custGeom>
              <a:avLst/>
              <a:gdLst>
                <a:gd name="T0" fmla="*/ 0 w 1445"/>
                <a:gd name="T1" fmla="*/ 0 h 204"/>
                <a:gd name="T2" fmla="*/ 1241 w 1445"/>
                <a:gd name="T3" fmla="*/ 0 h 204"/>
                <a:gd name="T4" fmla="*/ 1445 w 1445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5" h="204">
                  <a:moveTo>
                    <a:pt x="0" y="0"/>
                  </a:moveTo>
                  <a:lnTo>
                    <a:pt x="1241" y="0"/>
                  </a:lnTo>
                  <a:lnTo>
                    <a:pt x="1445" y="204"/>
                  </a:lnTo>
                </a:path>
              </a:pathLst>
            </a:custGeom>
            <a:noFill/>
            <a:ln w="3175" cap="flat">
              <a:solidFill>
                <a:srgbClr val="F15B6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4" name="Freeform 401">
              <a:extLst>
                <a:ext uri="{FF2B5EF4-FFF2-40B4-BE49-F238E27FC236}">
                  <a16:creationId xmlns:a16="http://schemas.microsoft.com/office/drawing/2014/main" id="{965E8697-39A8-401F-9941-DC591D814C96}"/>
                </a:ext>
              </a:extLst>
            </p:cNvPr>
            <p:cNvSpPr/>
            <p:nvPr/>
          </p:nvSpPr>
          <p:spPr bwMode="auto">
            <a:xfrm>
              <a:off x="776288" y="5468670"/>
              <a:ext cx="2293938" cy="323850"/>
            </a:xfrm>
            <a:custGeom>
              <a:avLst/>
              <a:gdLst>
                <a:gd name="T0" fmla="*/ 0 w 1445"/>
                <a:gd name="T1" fmla="*/ 204 h 204"/>
                <a:gd name="T2" fmla="*/ 1241 w 1445"/>
                <a:gd name="T3" fmla="*/ 204 h 204"/>
                <a:gd name="T4" fmla="*/ 1445 w 1445"/>
                <a:gd name="T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5" h="204">
                  <a:moveTo>
                    <a:pt x="0" y="204"/>
                  </a:moveTo>
                  <a:lnTo>
                    <a:pt x="1241" y="204"/>
                  </a:lnTo>
                  <a:lnTo>
                    <a:pt x="1445" y="0"/>
                  </a:lnTo>
                </a:path>
              </a:pathLst>
            </a:custGeom>
            <a:noFill/>
            <a:ln w="3175" cap="flat">
              <a:solidFill>
                <a:srgbClr val="5A6783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5" name="Freeform 402">
              <a:extLst>
                <a:ext uri="{FF2B5EF4-FFF2-40B4-BE49-F238E27FC236}">
                  <a16:creationId xmlns:a16="http://schemas.microsoft.com/office/drawing/2014/main" id="{F4BF18CB-9887-47F1-AEAB-C9F7E0CB4C66}"/>
                </a:ext>
              </a:extLst>
            </p:cNvPr>
            <p:cNvSpPr/>
            <p:nvPr/>
          </p:nvSpPr>
          <p:spPr bwMode="auto">
            <a:xfrm>
              <a:off x="6073776" y="2143713"/>
              <a:ext cx="2293938" cy="323850"/>
            </a:xfrm>
            <a:custGeom>
              <a:avLst/>
              <a:gdLst>
                <a:gd name="T0" fmla="*/ 1445 w 1445"/>
                <a:gd name="T1" fmla="*/ 0 h 204"/>
                <a:gd name="T2" fmla="*/ 204 w 1445"/>
                <a:gd name="T3" fmla="*/ 0 h 204"/>
                <a:gd name="T4" fmla="*/ 0 w 1445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5" h="204">
                  <a:moveTo>
                    <a:pt x="1445" y="0"/>
                  </a:moveTo>
                  <a:lnTo>
                    <a:pt x="204" y="0"/>
                  </a:lnTo>
                  <a:lnTo>
                    <a:pt x="0" y="204"/>
                  </a:lnTo>
                </a:path>
              </a:pathLst>
            </a:custGeom>
            <a:noFill/>
            <a:ln w="3175" cap="flat">
              <a:solidFill>
                <a:srgbClr val="B5B5B5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6" name="Freeform 403">
              <a:extLst>
                <a:ext uri="{FF2B5EF4-FFF2-40B4-BE49-F238E27FC236}">
                  <a16:creationId xmlns:a16="http://schemas.microsoft.com/office/drawing/2014/main" id="{6FBDE57A-7C96-4253-80C5-C29912CBF7D0}"/>
                </a:ext>
              </a:extLst>
            </p:cNvPr>
            <p:cNvSpPr/>
            <p:nvPr/>
          </p:nvSpPr>
          <p:spPr bwMode="auto">
            <a:xfrm>
              <a:off x="6073776" y="5468670"/>
              <a:ext cx="2293938" cy="323850"/>
            </a:xfrm>
            <a:custGeom>
              <a:avLst/>
              <a:gdLst>
                <a:gd name="T0" fmla="*/ 1445 w 1445"/>
                <a:gd name="T1" fmla="*/ 204 h 204"/>
                <a:gd name="T2" fmla="*/ 204 w 1445"/>
                <a:gd name="T3" fmla="*/ 204 h 204"/>
                <a:gd name="T4" fmla="*/ 0 w 1445"/>
                <a:gd name="T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5" h="204">
                  <a:moveTo>
                    <a:pt x="1445" y="204"/>
                  </a:moveTo>
                  <a:lnTo>
                    <a:pt x="204" y="204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rgbClr val="B5B5B5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16F93F5D-B422-4A7F-AE2D-E5761B5C8616}"/>
                </a:ext>
              </a:extLst>
            </p:cNvPr>
            <p:cNvSpPr txBox="1"/>
            <p:nvPr/>
          </p:nvSpPr>
          <p:spPr>
            <a:xfrm>
              <a:off x="611189" y="2242138"/>
              <a:ext cx="1775962" cy="318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85898F"/>
                  </a:solidFill>
                  <a:effectLst/>
                  <a:uLnTx/>
                  <a:uFillTx/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The feedback loops that are engendering</a:t>
              </a:r>
            </a:p>
          </p:txBody>
        </p:sp>
        <p:sp>
          <p:nvSpPr>
            <p:cNvPr id="78" name="TextBox 7">
              <a:extLst>
                <a:ext uri="{FF2B5EF4-FFF2-40B4-BE49-F238E27FC236}">
                  <a16:creationId xmlns:a16="http://schemas.microsoft.com/office/drawing/2014/main" id="{5064AA52-0126-41A4-8605-5DEA3CA4AD40}"/>
                </a:ext>
              </a:extLst>
            </p:cNvPr>
            <p:cNvSpPr txBox="1"/>
            <p:nvPr/>
          </p:nvSpPr>
          <p:spPr>
            <a:xfrm>
              <a:off x="925975" y="1810335"/>
              <a:ext cx="1737850" cy="2226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Long-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ter</a:t>
              </a:r>
              <a:r>
                <a:rPr lang="en-US" sz="1600" b="1" kern="0" dirty="0">
                  <a:solidFill>
                    <a:srgbClr val="3D485D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m Effects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485D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79" name="Line 23">
              <a:extLst>
                <a:ext uri="{FF2B5EF4-FFF2-40B4-BE49-F238E27FC236}">
                  <a16:creationId xmlns:a16="http://schemas.microsoft.com/office/drawing/2014/main" id="{51E77391-83F4-4527-811A-F6D0AF24E1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1896" y="2143713"/>
              <a:ext cx="180975" cy="0"/>
            </a:xfrm>
            <a:prstGeom prst="line">
              <a:avLst/>
            </a:prstGeom>
            <a:noFill/>
            <a:ln w="25400" cap="rnd">
              <a:solidFill>
                <a:srgbClr val="F15B6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0" name="TextBox 9">
              <a:extLst>
                <a:ext uri="{FF2B5EF4-FFF2-40B4-BE49-F238E27FC236}">
                  <a16:creationId xmlns:a16="http://schemas.microsoft.com/office/drawing/2014/main" id="{B6177C78-5CE2-4914-B1C8-F0B5EBF0F6BC}"/>
                </a:ext>
              </a:extLst>
            </p:cNvPr>
            <p:cNvSpPr txBox="1"/>
            <p:nvPr/>
          </p:nvSpPr>
          <p:spPr>
            <a:xfrm flipH="1">
              <a:off x="6756851" y="2242138"/>
              <a:ext cx="1775962" cy="318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85898F"/>
                  </a:solidFill>
                  <a:effectLst/>
                  <a:uLnTx/>
                  <a:uFillTx/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What is that bias looking like and how do we account for it</a:t>
              </a:r>
            </a:p>
          </p:txBody>
        </p:sp>
        <p:sp>
          <p:nvSpPr>
            <p:cNvPr id="81" name="TextBox 10">
              <a:extLst>
                <a:ext uri="{FF2B5EF4-FFF2-40B4-BE49-F238E27FC236}">
                  <a16:creationId xmlns:a16="http://schemas.microsoft.com/office/drawing/2014/main" id="{9E454801-04EB-45A1-8DD3-1D1FB071A91D}"/>
                </a:ext>
              </a:extLst>
            </p:cNvPr>
            <p:cNvSpPr txBox="1"/>
            <p:nvPr/>
          </p:nvSpPr>
          <p:spPr>
            <a:xfrm flipH="1">
              <a:off x="6480175" y="1810335"/>
              <a:ext cx="1737850" cy="2226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Data Integrity</a:t>
              </a:r>
            </a:p>
          </p:txBody>
        </p:sp>
        <p:sp>
          <p:nvSpPr>
            <p:cNvPr id="82" name="Line 23">
              <a:extLst>
                <a:ext uri="{FF2B5EF4-FFF2-40B4-BE49-F238E27FC236}">
                  <a16:creationId xmlns:a16="http://schemas.microsoft.com/office/drawing/2014/main" id="{42E1EA8D-C0A2-420B-91B5-2122C7B56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1130" y="2143713"/>
              <a:ext cx="180975" cy="0"/>
            </a:xfrm>
            <a:prstGeom prst="line">
              <a:avLst/>
            </a:prstGeom>
            <a:noFill/>
            <a:ln w="25400" cap="rnd">
              <a:solidFill>
                <a:srgbClr val="B5B5B5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3" name="TextBox 12">
              <a:extLst>
                <a:ext uri="{FF2B5EF4-FFF2-40B4-BE49-F238E27FC236}">
                  <a16:creationId xmlns:a16="http://schemas.microsoft.com/office/drawing/2014/main" id="{848548F0-54D8-4486-8FDF-DD952772AE72}"/>
                </a:ext>
              </a:extLst>
            </p:cNvPr>
            <p:cNvSpPr txBox="1"/>
            <p:nvPr/>
          </p:nvSpPr>
          <p:spPr>
            <a:xfrm>
              <a:off x="611189" y="5515381"/>
              <a:ext cx="1775962" cy="15654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85898F"/>
                  </a:solidFill>
                  <a:effectLst/>
                  <a:uLnTx/>
                  <a:uFillTx/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What is the cost of that failure</a:t>
              </a:r>
            </a:p>
          </p:txBody>
        </p:sp>
        <p:sp>
          <p:nvSpPr>
            <p:cNvPr id="84" name="TextBox 13">
              <a:extLst>
                <a:ext uri="{FF2B5EF4-FFF2-40B4-BE49-F238E27FC236}">
                  <a16:creationId xmlns:a16="http://schemas.microsoft.com/office/drawing/2014/main" id="{29962D73-555F-472A-8D45-DDF94CAC02D7}"/>
                </a:ext>
              </a:extLst>
            </p:cNvPr>
            <p:cNvSpPr txBox="1"/>
            <p:nvPr/>
          </p:nvSpPr>
          <p:spPr>
            <a:xfrm>
              <a:off x="925975" y="5888020"/>
              <a:ext cx="1737850" cy="2226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Accuracy</a:t>
              </a:r>
            </a:p>
          </p:txBody>
        </p:sp>
        <p:sp>
          <p:nvSpPr>
            <p:cNvPr id="85" name="Line 23">
              <a:extLst>
                <a:ext uri="{FF2B5EF4-FFF2-40B4-BE49-F238E27FC236}">
                  <a16:creationId xmlns:a16="http://schemas.microsoft.com/office/drawing/2014/main" id="{B27FDDE5-ED5B-4CB8-84EB-75B4D732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1896" y="5792520"/>
              <a:ext cx="180975" cy="0"/>
            </a:xfrm>
            <a:prstGeom prst="line">
              <a:avLst/>
            </a:prstGeom>
            <a:noFill/>
            <a:ln w="25400" cap="rnd">
              <a:solidFill>
                <a:srgbClr val="5A678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6" name="TextBox 15">
              <a:extLst>
                <a:ext uri="{FF2B5EF4-FFF2-40B4-BE49-F238E27FC236}">
                  <a16:creationId xmlns:a16="http://schemas.microsoft.com/office/drawing/2014/main" id="{71ACFB06-8681-4F59-BBE7-763E93E957F9}"/>
                </a:ext>
              </a:extLst>
            </p:cNvPr>
            <p:cNvSpPr txBox="1"/>
            <p:nvPr/>
          </p:nvSpPr>
          <p:spPr>
            <a:xfrm flipH="1">
              <a:off x="6756851" y="5515381"/>
              <a:ext cx="1775962" cy="15654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lvl="0" algn="r">
                <a:lnSpc>
                  <a:spcPts val="1400"/>
                </a:lnSpc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85898F"/>
                  </a:solidFill>
                  <a:effectLst/>
                  <a:uLnTx/>
                  <a:uFillTx/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Do we </a:t>
              </a:r>
              <a:r>
                <a:rPr lang="en-US" sz="1000" kern="0" dirty="0">
                  <a:solidFill>
                    <a:srgbClr val="85898F"/>
                  </a:solidFill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use substitute variable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85898F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</a:endParaRPr>
            </a:p>
          </p:txBody>
        </p: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A46837DB-F007-44FC-95FE-0FAB3C54CD04}"/>
                </a:ext>
              </a:extLst>
            </p:cNvPr>
            <p:cNvSpPr txBox="1"/>
            <p:nvPr/>
          </p:nvSpPr>
          <p:spPr>
            <a:xfrm flipH="1">
              <a:off x="6070601" y="5888020"/>
              <a:ext cx="2147424" cy="2226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Definition of Success</a:t>
              </a:r>
            </a:p>
          </p:txBody>
        </p:sp>
        <p:sp>
          <p:nvSpPr>
            <p:cNvPr id="88" name="Line 23">
              <a:extLst>
                <a:ext uri="{FF2B5EF4-FFF2-40B4-BE49-F238E27FC236}">
                  <a16:creationId xmlns:a16="http://schemas.microsoft.com/office/drawing/2014/main" id="{214C3F37-D5C0-4E8C-93FC-AC9CE551D5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1130" y="5792520"/>
              <a:ext cx="180975" cy="0"/>
            </a:xfrm>
            <a:prstGeom prst="line">
              <a:avLst/>
            </a:prstGeom>
            <a:noFill/>
            <a:ln w="25400" cap="rnd">
              <a:solidFill>
                <a:srgbClr val="B5B5B5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9" name="TextBox 18">
              <a:extLst>
                <a:ext uri="{FF2B5EF4-FFF2-40B4-BE49-F238E27FC236}">
                  <a16:creationId xmlns:a16="http://schemas.microsoft.com/office/drawing/2014/main" id="{27FB5299-9BC4-4B08-8D25-C064FF4DA07C}"/>
                </a:ext>
              </a:extLst>
            </p:cNvPr>
            <p:cNvSpPr txBox="1"/>
            <p:nvPr/>
          </p:nvSpPr>
          <p:spPr>
            <a:xfrm>
              <a:off x="3684019" y="3654104"/>
              <a:ext cx="1775962" cy="6266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Algorithmic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srgbClr val="3D485D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Audit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485D"/>
                </a:solidFill>
                <a:effectLst/>
                <a:uLnTx/>
                <a:uFillTx/>
                <a:latin typeface="思源黑体 Bold" panose="020B0800000000000000" pitchFamily="34" charset="-122"/>
                <a:ea typeface="思源黑体 Bold" panose="020B0800000000000000" pitchFamily="34" charset="-122"/>
              </a:endParaRPr>
            </a:p>
          </p:txBody>
        </p:sp>
        <p:sp>
          <p:nvSpPr>
            <p:cNvPr id="90" name="TextBox 20">
              <a:extLst>
                <a:ext uri="{FF2B5EF4-FFF2-40B4-BE49-F238E27FC236}">
                  <a16:creationId xmlns:a16="http://schemas.microsoft.com/office/drawing/2014/main" id="{822921C7-A3E9-44EE-81AC-1F03BED75E92}"/>
                </a:ext>
              </a:extLst>
            </p:cNvPr>
            <p:cNvSpPr txBox="1"/>
            <p:nvPr/>
          </p:nvSpPr>
          <p:spPr>
            <a:xfrm>
              <a:off x="585435" y="1769824"/>
              <a:ext cx="253898" cy="278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15B67"/>
                  </a:solidFill>
                  <a:effectLst/>
                  <a:uLnTx/>
                  <a:uFillTx/>
                  <a:latin typeface="Arial"/>
                </a:rPr>
                <a:t>4</a:t>
              </a:r>
            </a:p>
          </p:txBody>
        </p:sp>
        <p:sp>
          <p:nvSpPr>
            <p:cNvPr id="91" name="TextBox 21">
              <a:extLst>
                <a:ext uri="{FF2B5EF4-FFF2-40B4-BE49-F238E27FC236}">
                  <a16:creationId xmlns:a16="http://schemas.microsoft.com/office/drawing/2014/main" id="{0AE27C8C-38A0-4888-8446-3C6AAFEC88E8}"/>
                </a:ext>
              </a:extLst>
            </p:cNvPr>
            <p:cNvSpPr txBox="1"/>
            <p:nvPr/>
          </p:nvSpPr>
          <p:spPr>
            <a:xfrm>
              <a:off x="585435" y="5847509"/>
              <a:ext cx="253898" cy="278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5A6783"/>
                  </a:solidFill>
                  <a:effectLst/>
                  <a:uLnTx/>
                  <a:uFillTx/>
                  <a:latin typeface="Arial"/>
                </a:rPr>
                <a:t>3</a:t>
              </a:r>
            </a:p>
          </p:txBody>
        </p: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D2993BE7-F7D4-4467-BCBD-1730A84FDB8C}"/>
                </a:ext>
              </a:extLst>
            </p:cNvPr>
            <p:cNvSpPr txBox="1"/>
            <p:nvPr/>
          </p:nvSpPr>
          <p:spPr>
            <a:xfrm>
              <a:off x="8304668" y="1769824"/>
              <a:ext cx="253898" cy="278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5B5B5"/>
                  </a:solidFill>
                  <a:effectLst/>
                  <a:uLnTx/>
                  <a:uFillTx/>
                  <a:latin typeface="Arial"/>
                </a:rPr>
                <a:t>1</a:t>
              </a:r>
            </a:p>
          </p:txBody>
        </p:sp>
        <p:sp>
          <p:nvSpPr>
            <p:cNvPr id="93" name="TextBox 23">
              <a:extLst>
                <a:ext uri="{FF2B5EF4-FFF2-40B4-BE49-F238E27FC236}">
                  <a16:creationId xmlns:a16="http://schemas.microsoft.com/office/drawing/2014/main" id="{DE659DC4-6089-44DB-AA69-5CB70D699691}"/>
                </a:ext>
              </a:extLst>
            </p:cNvPr>
            <p:cNvSpPr txBox="1"/>
            <p:nvPr/>
          </p:nvSpPr>
          <p:spPr>
            <a:xfrm>
              <a:off x="8304668" y="5847509"/>
              <a:ext cx="253898" cy="278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5B5B5"/>
                  </a:solidFill>
                  <a:effectLst/>
                  <a:uLnTx/>
                  <a:uFillTx/>
                  <a:latin typeface="Arial"/>
                </a:rPr>
                <a:t>2</a:t>
              </a:r>
            </a:p>
          </p:txBody>
        </p:sp>
        <p:sp>
          <p:nvSpPr>
            <p:cNvPr id="94" name="Freeform 389">
              <a:extLst>
                <a:ext uri="{FF2B5EF4-FFF2-40B4-BE49-F238E27FC236}">
                  <a16:creationId xmlns:a16="http://schemas.microsoft.com/office/drawing/2014/main" id="{FF44BC22-A292-4370-8D8D-889161F3C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3401" y="2470150"/>
              <a:ext cx="2997200" cy="2997200"/>
            </a:xfrm>
            <a:custGeom>
              <a:avLst/>
              <a:gdLst>
                <a:gd name="T0" fmla="*/ 472 w 944"/>
                <a:gd name="T1" fmla="*/ 944 h 944"/>
                <a:gd name="T2" fmla="*/ 0 w 944"/>
                <a:gd name="T3" fmla="*/ 472 h 944"/>
                <a:gd name="T4" fmla="*/ 472 w 944"/>
                <a:gd name="T5" fmla="*/ 0 h 944"/>
                <a:gd name="T6" fmla="*/ 944 w 944"/>
                <a:gd name="T7" fmla="*/ 472 h 944"/>
                <a:gd name="T8" fmla="*/ 472 w 944"/>
                <a:gd name="T9" fmla="*/ 944 h 944"/>
                <a:gd name="T10" fmla="*/ 472 w 944"/>
                <a:gd name="T11" fmla="*/ 40 h 944"/>
                <a:gd name="T12" fmla="*/ 40 w 944"/>
                <a:gd name="T13" fmla="*/ 472 h 944"/>
                <a:gd name="T14" fmla="*/ 472 w 944"/>
                <a:gd name="T15" fmla="*/ 904 h 944"/>
                <a:gd name="T16" fmla="*/ 904 w 944"/>
                <a:gd name="T17" fmla="*/ 472 h 944"/>
                <a:gd name="T18" fmla="*/ 472 w 944"/>
                <a:gd name="T19" fmla="*/ 4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4" h="944">
                  <a:moveTo>
                    <a:pt x="472" y="944"/>
                  </a:moveTo>
                  <a:cubicBezTo>
                    <a:pt x="212" y="944"/>
                    <a:pt x="0" y="732"/>
                    <a:pt x="0" y="472"/>
                  </a:cubicBezTo>
                  <a:cubicBezTo>
                    <a:pt x="0" y="212"/>
                    <a:pt x="212" y="0"/>
                    <a:pt x="472" y="0"/>
                  </a:cubicBezTo>
                  <a:cubicBezTo>
                    <a:pt x="732" y="0"/>
                    <a:pt x="944" y="212"/>
                    <a:pt x="944" y="472"/>
                  </a:cubicBezTo>
                  <a:cubicBezTo>
                    <a:pt x="944" y="732"/>
                    <a:pt x="732" y="944"/>
                    <a:pt x="472" y="944"/>
                  </a:cubicBezTo>
                  <a:close/>
                  <a:moveTo>
                    <a:pt x="472" y="40"/>
                  </a:moveTo>
                  <a:cubicBezTo>
                    <a:pt x="234" y="40"/>
                    <a:pt x="40" y="234"/>
                    <a:pt x="40" y="472"/>
                  </a:cubicBezTo>
                  <a:cubicBezTo>
                    <a:pt x="40" y="710"/>
                    <a:pt x="234" y="904"/>
                    <a:pt x="472" y="904"/>
                  </a:cubicBezTo>
                  <a:cubicBezTo>
                    <a:pt x="710" y="904"/>
                    <a:pt x="904" y="710"/>
                    <a:pt x="904" y="472"/>
                  </a:cubicBezTo>
                  <a:cubicBezTo>
                    <a:pt x="904" y="234"/>
                    <a:pt x="710" y="40"/>
                    <a:pt x="472" y="40"/>
                  </a:cubicBezTo>
                  <a:close/>
                </a:path>
              </a:pathLst>
            </a:custGeom>
            <a:solidFill>
              <a:srgbClr val="3D485D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5" name="Freeform 390">
              <a:extLst>
                <a:ext uri="{FF2B5EF4-FFF2-40B4-BE49-F238E27FC236}">
                  <a16:creationId xmlns:a16="http://schemas.microsoft.com/office/drawing/2014/main" id="{09EB1BD7-7864-4D70-A447-2A0AE18D4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8076" y="3044825"/>
              <a:ext cx="1847850" cy="1847850"/>
            </a:xfrm>
            <a:custGeom>
              <a:avLst/>
              <a:gdLst>
                <a:gd name="T0" fmla="*/ 291 w 582"/>
                <a:gd name="T1" fmla="*/ 582 h 582"/>
                <a:gd name="T2" fmla="*/ 0 w 582"/>
                <a:gd name="T3" fmla="*/ 291 h 582"/>
                <a:gd name="T4" fmla="*/ 291 w 582"/>
                <a:gd name="T5" fmla="*/ 0 h 582"/>
                <a:gd name="T6" fmla="*/ 582 w 582"/>
                <a:gd name="T7" fmla="*/ 291 h 582"/>
                <a:gd name="T8" fmla="*/ 291 w 582"/>
                <a:gd name="T9" fmla="*/ 582 h 582"/>
                <a:gd name="T10" fmla="*/ 291 w 582"/>
                <a:gd name="T11" fmla="*/ 40 h 582"/>
                <a:gd name="T12" fmla="*/ 40 w 582"/>
                <a:gd name="T13" fmla="*/ 291 h 582"/>
                <a:gd name="T14" fmla="*/ 291 w 582"/>
                <a:gd name="T15" fmla="*/ 542 h 582"/>
                <a:gd name="T16" fmla="*/ 542 w 582"/>
                <a:gd name="T17" fmla="*/ 291 h 582"/>
                <a:gd name="T18" fmla="*/ 291 w 582"/>
                <a:gd name="T19" fmla="*/ 4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2" h="582">
                  <a:moveTo>
                    <a:pt x="291" y="582"/>
                  </a:moveTo>
                  <a:cubicBezTo>
                    <a:pt x="130" y="582"/>
                    <a:pt x="0" y="452"/>
                    <a:pt x="0" y="291"/>
                  </a:cubicBezTo>
                  <a:cubicBezTo>
                    <a:pt x="0" y="131"/>
                    <a:pt x="130" y="0"/>
                    <a:pt x="291" y="0"/>
                  </a:cubicBezTo>
                  <a:cubicBezTo>
                    <a:pt x="452" y="0"/>
                    <a:pt x="582" y="131"/>
                    <a:pt x="582" y="291"/>
                  </a:cubicBezTo>
                  <a:cubicBezTo>
                    <a:pt x="582" y="452"/>
                    <a:pt x="452" y="582"/>
                    <a:pt x="291" y="582"/>
                  </a:cubicBezTo>
                  <a:close/>
                  <a:moveTo>
                    <a:pt x="291" y="40"/>
                  </a:moveTo>
                  <a:cubicBezTo>
                    <a:pt x="153" y="40"/>
                    <a:pt x="40" y="153"/>
                    <a:pt x="40" y="291"/>
                  </a:cubicBezTo>
                  <a:cubicBezTo>
                    <a:pt x="40" y="430"/>
                    <a:pt x="153" y="542"/>
                    <a:pt x="291" y="542"/>
                  </a:cubicBezTo>
                  <a:cubicBezTo>
                    <a:pt x="429" y="542"/>
                    <a:pt x="542" y="430"/>
                    <a:pt x="542" y="291"/>
                  </a:cubicBezTo>
                  <a:cubicBezTo>
                    <a:pt x="542" y="153"/>
                    <a:pt x="429" y="40"/>
                    <a:pt x="291" y="40"/>
                  </a:cubicBezTo>
                  <a:close/>
                </a:path>
              </a:pathLst>
            </a:custGeom>
            <a:solidFill>
              <a:srgbClr val="3D485D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Freeform 391">
              <a:extLst>
                <a:ext uri="{FF2B5EF4-FFF2-40B4-BE49-F238E27FC236}">
                  <a16:creationId xmlns:a16="http://schemas.microsoft.com/office/drawing/2014/main" id="{C4859019-8306-4D10-A7E4-A503D65782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9151" y="2759075"/>
              <a:ext cx="2425700" cy="2422525"/>
            </a:xfrm>
            <a:custGeom>
              <a:avLst/>
              <a:gdLst>
                <a:gd name="T0" fmla="*/ 382 w 764"/>
                <a:gd name="T1" fmla="*/ 763 h 763"/>
                <a:gd name="T2" fmla="*/ 0 w 764"/>
                <a:gd name="T3" fmla="*/ 381 h 763"/>
                <a:gd name="T4" fmla="*/ 382 w 764"/>
                <a:gd name="T5" fmla="*/ 0 h 763"/>
                <a:gd name="T6" fmla="*/ 764 w 764"/>
                <a:gd name="T7" fmla="*/ 381 h 763"/>
                <a:gd name="T8" fmla="*/ 382 w 764"/>
                <a:gd name="T9" fmla="*/ 763 h 763"/>
                <a:gd name="T10" fmla="*/ 382 w 764"/>
                <a:gd name="T11" fmla="*/ 40 h 763"/>
                <a:gd name="T12" fmla="*/ 40 w 764"/>
                <a:gd name="T13" fmla="*/ 381 h 763"/>
                <a:gd name="T14" fmla="*/ 382 w 764"/>
                <a:gd name="T15" fmla="*/ 723 h 763"/>
                <a:gd name="T16" fmla="*/ 724 w 764"/>
                <a:gd name="T17" fmla="*/ 381 h 763"/>
                <a:gd name="T18" fmla="*/ 382 w 764"/>
                <a:gd name="T19" fmla="*/ 4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63">
                  <a:moveTo>
                    <a:pt x="382" y="763"/>
                  </a:moveTo>
                  <a:cubicBezTo>
                    <a:pt x="172" y="763"/>
                    <a:pt x="0" y="591"/>
                    <a:pt x="0" y="381"/>
                  </a:cubicBezTo>
                  <a:cubicBezTo>
                    <a:pt x="0" y="171"/>
                    <a:pt x="172" y="0"/>
                    <a:pt x="382" y="0"/>
                  </a:cubicBezTo>
                  <a:cubicBezTo>
                    <a:pt x="592" y="0"/>
                    <a:pt x="764" y="171"/>
                    <a:pt x="764" y="381"/>
                  </a:cubicBezTo>
                  <a:cubicBezTo>
                    <a:pt x="764" y="591"/>
                    <a:pt x="592" y="763"/>
                    <a:pt x="382" y="763"/>
                  </a:cubicBezTo>
                  <a:close/>
                  <a:moveTo>
                    <a:pt x="382" y="40"/>
                  </a:moveTo>
                  <a:cubicBezTo>
                    <a:pt x="194" y="40"/>
                    <a:pt x="40" y="193"/>
                    <a:pt x="40" y="381"/>
                  </a:cubicBezTo>
                  <a:cubicBezTo>
                    <a:pt x="40" y="569"/>
                    <a:pt x="194" y="723"/>
                    <a:pt x="382" y="723"/>
                  </a:cubicBezTo>
                  <a:cubicBezTo>
                    <a:pt x="570" y="723"/>
                    <a:pt x="724" y="569"/>
                    <a:pt x="724" y="381"/>
                  </a:cubicBezTo>
                  <a:cubicBezTo>
                    <a:pt x="724" y="193"/>
                    <a:pt x="570" y="40"/>
                    <a:pt x="382" y="40"/>
                  </a:cubicBezTo>
                  <a:close/>
                </a:path>
              </a:pathLst>
            </a:custGeom>
            <a:solidFill>
              <a:srgbClr val="3D485D">
                <a:alpha val="3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97" name="Group 28">
              <a:extLst>
                <a:ext uri="{FF2B5EF4-FFF2-40B4-BE49-F238E27FC236}">
                  <a16:creationId xmlns:a16="http://schemas.microsoft.com/office/drawing/2014/main" id="{4CF7574C-CB31-41FF-A1A1-91D7370B2438}"/>
                </a:ext>
              </a:extLst>
            </p:cNvPr>
            <p:cNvGrpSpPr/>
            <p:nvPr/>
          </p:nvGrpSpPr>
          <p:grpSpPr>
            <a:xfrm>
              <a:off x="2686051" y="2082800"/>
              <a:ext cx="1695450" cy="1695450"/>
              <a:chOff x="2686051" y="2082800"/>
              <a:chExt cx="1695450" cy="1695450"/>
            </a:xfrm>
          </p:grpSpPr>
          <p:sp>
            <p:nvSpPr>
              <p:cNvPr id="119" name="Freeform 392">
                <a:extLst>
                  <a:ext uri="{FF2B5EF4-FFF2-40B4-BE49-F238E27FC236}">
                    <a16:creationId xmlns:a16="http://schemas.microsoft.com/office/drawing/2014/main" id="{1B55F085-EEA3-4B86-9803-D47B11F63AE3}"/>
                  </a:ext>
                </a:extLst>
              </p:cNvPr>
              <p:cNvSpPr/>
              <p:nvPr/>
            </p:nvSpPr>
            <p:spPr bwMode="auto">
              <a:xfrm>
                <a:off x="2686051" y="2082800"/>
                <a:ext cx="1695450" cy="1695450"/>
              </a:xfrm>
              <a:custGeom>
                <a:avLst/>
                <a:gdLst>
                  <a:gd name="T0" fmla="*/ 0 w 534"/>
                  <a:gd name="T1" fmla="*/ 534 h 534"/>
                  <a:gd name="T2" fmla="*/ 60 w 534"/>
                  <a:gd name="T3" fmla="*/ 534 h 534"/>
                  <a:gd name="T4" fmla="*/ 534 w 534"/>
                  <a:gd name="T5" fmla="*/ 60 h 534"/>
                  <a:gd name="T6" fmla="*/ 534 w 534"/>
                  <a:gd name="T7" fmla="*/ 0 h 534"/>
                  <a:gd name="T8" fmla="*/ 0 w 534"/>
                  <a:gd name="T9" fmla="*/ 53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4" h="534">
                    <a:moveTo>
                      <a:pt x="0" y="534"/>
                    </a:moveTo>
                    <a:cubicBezTo>
                      <a:pt x="60" y="534"/>
                      <a:pt x="60" y="534"/>
                      <a:pt x="60" y="534"/>
                    </a:cubicBezTo>
                    <a:cubicBezTo>
                      <a:pt x="88" y="286"/>
                      <a:pt x="286" y="88"/>
                      <a:pt x="534" y="60"/>
                    </a:cubicBezTo>
                    <a:cubicBezTo>
                      <a:pt x="534" y="0"/>
                      <a:pt x="534" y="0"/>
                      <a:pt x="534" y="0"/>
                    </a:cubicBezTo>
                    <a:cubicBezTo>
                      <a:pt x="253" y="28"/>
                      <a:pt x="28" y="253"/>
                      <a:pt x="0" y="534"/>
                    </a:cubicBezTo>
                    <a:close/>
                  </a:path>
                </a:pathLst>
              </a:custGeom>
              <a:solidFill>
                <a:srgbClr val="F15B6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0" name="Freeform 396">
                <a:extLst>
                  <a:ext uri="{FF2B5EF4-FFF2-40B4-BE49-F238E27FC236}">
                    <a16:creationId xmlns:a16="http://schemas.microsoft.com/office/drawing/2014/main" id="{E69AB641-35EE-436E-9822-7A9D5E232B9C}"/>
                  </a:ext>
                </a:extLst>
              </p:cNvPr>
              <p:cNvSpPr/>
              <p:nvPr/>
            </p:nvSpPr>
            <p:spPr bwMode="auto">
              <a:xfrm>
                <a:off x="3813176" y="3209925"/>
                <a:ext cx="568325" cy="568325"/>
              </a:xfrm>
              <a:custGeom>
                <a:avLst/>
                <a:gdLst>
                  <a:gd name="T0" fmla="*/ 0 w 358"/>
                  <a:gd name="T1" fmla="*/ 358 h 358"/>
                  <a:gd name="T2" fmla="*/ 48 w 358"/>
                  <a:gd name="T3" fmla="*/ 358 h 358"/>
                  <a:gd name="T4" fmla="*/ 48 w 358"/>
                  <a:gd name="T5" fmla="*/ 48 h 358"/>
                  <a:gd name="T6" fmla="*/ 358 w 358"/>
                  <a:gd name="T7" fmla="*/ 48 h 358"/>
                  <a:gd name="T8" fmla="*/ 358 w 358"/>
                  <a:gd name="T9" fmla="*/ 0 h 358"/>
                  <a:gd name="T10" fmla="*/ 0 w 358"/>
                  <a:gd name="T11" fmla="*/ 0 h 358"/>
                  <a:gd name="T12" fmla="*/ 0 w 358"/>
                  <a:gd name="T13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8" h="358">
                    <a:moveTo>
                      <a:pt x="0" y="358"/>
                    </a:moveTo>
                    <a:lnTo>
                      <a:pt x="48" y="358"/>
                    </a:lnTo>
                    <a:lnTo>
                      <a:pt x="48" y="48"/>
                    </a:lnTo>
                    <a:lnTo>
                      <a:pt x="358" y="48"/>
                    </a:lnTo>
                    <a:lnTo>
                      <a:pt x="358" y="0"/>
                    </a:lnTo>
                    <a:lnTo>
                      <a:pt x="0" y="0"/>
                    </a:lnTo>
                    <a:lnTo>
                      <a:pt x="0" y="358"/>
                    </a:lnTo>
                    <a:close/>
                  </a:path>
                </a:pathLst>
              </a:custGeom>
              <a:solidFill>
                <a:srgbClr val="F15B6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1" name="Freeform 404">
                <a:extLst>
                  <a:ext uri="{FF2B5EF4-FFF2-40B4-BE49-F238E27FC236}">
                    <a16:creationId xmlns:a16="http://schemas.microsoft.com/office/drawing/2014/main" id="{5B8A925C-79B4-42C9-8B2B-AB41148E30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02026" y="2898775"/>
                <a:ext cx="314325" cy="314325"/>
              </a:xfrm>
              <a:custGeom>
                <a:avLst/>
                <a:gdLst>
                  <a:gd name="T0" fmla="*/ 23 w 99"/>
                  <a:gd name="T1" fmla="*/ 23 h 99"/>
                  <a:gd name="T2" fmla="*/ 23 w 99"/>
                  <a:gd name="T3" fmla="*/ 35 h 99"/>
                  <a:gd name="T4" fmla="*/ 29 w 99"/>
                  <a:gd name="T5" fmla="*/ 37 h 99"/>
                  <a:gd name="T6" fmla="*/ 35 w 99"/>
                  <a:gd name="T7" fmla="*/ 35 h 99"/>
                  <a:gd name="T8" fmla="*/ 35 w 99"/>
                  <a:gd name="T9" fmla="*/ 23 h 99"/>
                  <a:gd name="T10" fmla="*/ 23 w 99"/>
                  <a:gd name="T11" fmla="*/ 23 h 99"/>
                  <a:gd name="T12" fmla="*/ 3 w 99"/>
                  <a:gd name="T13" fmla="*/ 3 h 99"/>
                  <a:gd name="T14" fmla="*/ 0 w 99"/>
                  <a:gd name="T15" fmla="*/ 8 h 99"/>
                  <a:gd name="T16" fmla="*/ 3 w 99"/>
                  <a:gd name="T17" fmla="*/ 14 h 99"/>
                  <a:gd name="T18" fmla="*/ 8 w 99"/>
                  <a:gd name="T19" fmla="*/ 16 h 99"/>
                  <a:gd name="T20" fmla="*/ 14 w 99"/>
                  <a:gd name="T21" fmla="*/ 14 h 99"/>
                  <a:gd name="T22" fmla="*/ 16 w 99"/>
                  <a:gd name="T23" fmla="*/ 8 h 99"/>
                  <a:gd name="T24" fmla="*/ 14 w 99"/>
                  <a:gd name="T25" fmla="*/ 3 h 99"/>
                  <a:gd name="T26" fmla="*/ 3 w 99"/>
                  <a:gd name="T27" fmla="*/ 3 h 99"/>
                  <a:gd name="T28" fmla="*/ 97 w 99"/>
                  <a:gd name="T29" fmla="*/ 86 h 99"/>
                  <a:gd name="T30" fmla="*/ 86 w 99"/>
                  <a:gd name="T31" fmla="*/ 86 h 99"/>
                  <a:gd name="T32" fmla="*/ 83 w 99"/>
                  <a:gd name="T33" fmla="*/ 91 h 99"/>
                  <a:gd name="T34" fmla="*/ 86 w 99"/>
                  <a:gd name="T35" fmla="*/ 97 h 99"/>
                  <a:gd name="T36" fmla="*/ 91 w 99"/>
                  <a:gd name="T37" fmla="*/ 99 h 99"/>
                  <a:gd name="T38" fmla="*/ 97 w 99"/>
                  <a:gd name="T39" fmla="*/ 97 h 99"/>
                  <a:gd name="T40" fmla="*/ 99 w 99"/>
                  <a:gd name="T41" fmla="*/ 91 h 99"/>
                  <a:gd name="T42" fmla="*/ 97 w 99"/>
                  <a:gd name="T43" fmla="*/ 86 h 99"/>
                  <a:gd name="T44" fmla="*/ 65 w 99"/>
                  <a:gd name="T45" fmla="*/ 65 h 99"/>
                  <a:gd name="T46" fmla="*/ 65 w 99"/>
                  <a:gd name="T47" fmla="*/ 76 h 99"/>
                  <a:gd name="T48" fmla="*/ 71 w 99"/>
                  <a:gd name="T49" fmla="*/ 79 h 99"/>
                  <a:gd name="T50" fmla="*/ 76 w 99"/>
                  <a:gd name="T51" fmla="*/ 76 h 99"/>
                  <a:gd name="T52" fmla="*/ 76 w 99"/>
                  <a:gd name="T53" fmla="*/ 65 h 99"/>
                  <a:gd name="T54" fmla="*/ 65 w 99"/>
                  <a:gd name="T55" fmla="*/ 65 h 99"/>
                  <a:gd name="T56" fmla="*/ 44 w 99"/>
                  <a:gd name="T57" fmla="*/ 44 h 99"/>
                  <a:gd name="T58" fmla="*/ 44 w 99"/>
                  <a:gd name="T59" fmla="*/ 56 h 99"/>
                  <a:gd name="T60" fmla="*/ 50 w 99"/>
                  <a:gd name="T61" fmla="*/ 58 h 99"/>
                  <a:gd name="T62" fmla="*/ 55 w 99"/>
                  <a:gd name="T63" fmla="*/ 56 h 99"/>
                  <a:gd name="T64" fmla="*/ 55 w 99"/>
                  <a:gd name="T65" fmla="*/ 44 h 99"/>
                  <a:gd name="T66" fmla="*/ 44 w 99"/>
                  <a:gd name="T67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9" h="99">
                    <a:moveTo>
                      <a:pt x="23" y="23"/>
                    </a:moveTo>
                    <a:cubicBezTo>
                      <a:pt x="20" y="27"/>
                      <a:pt x="20" y="32"/>
                      <a:pt x="23" y="35"/>
                    </a:cubicBezTo>
                    <a:cubicBezTo>
                      <a:pt x="25" y="36"/>
                      <a:pt x="27" y="37"/>
                      <a:pt x="29" y="37"/>
                    </a:cubicBezTo>
                    <a:cubicBezTo>
                      <a:pt x="31" y="37"/>
                      <a:pt x="33" y="36"/>
                      <a:pt x="35" y="35"/>
                    </a:cubicBezTo>
                    <a:cubicBezTo>
                      <a:pt x="38" y="32"/>
                      <a:pt x="38" y="27"/>
                      <a:pt x="35" y="23"/>
                    </a:cubicBezTo>
                    <a:cubicBezTo>
                      <a:pt x="32" y="20"/>
                      <a:pt x="26" y="20"/>
                      <a:pt x="23" y="23"/>
                    </a:cubicBezTo>
                    <a:close/>
                    <a:moveTo>
                      <a:pt x="3" y="3"/>
                    </a:move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1" y="12"/>
                      <a:pt x="3" y="14"/>
                    </a:cubicBezTo>
                    <a:cubicBezTo>
                      <a:pt x="4" y="15"/>
                      <a:pt x="6" y="16"/>
                      <a:pt x="8" y="16"/>
                    </a:cubicBezTo>
                    <a:cubicBezTo>
                      <a:pt x="10" y="16"/>
                      <a:pt x="12" y="15"/>
                      <a:pt x="14" y="14"/>
                    </a:cubicBezTo>
                    <a:cubicBezTo>
                      <a:pt x="15" y="12"/>
                      <a:pt x="16" y="10"/>
                      <a:pt x="16" y="8"/>
                    </a:cubicBezTo>
                    <a:cubicBezTo>
                      <a:pt x="16" y="6"/>
                      <a:pt x="15" y="4"/>
                      <a:pt x="14" y="3"/>
                    </a:cubicBezTo>
                    <a:cubicBezTo>
                      <a:pt x="11" y="0"/>
                      <a:pt x="6" y="0"/>
                      <a:pt x="3" y="3"/>
                    </a:cubicBezTo>
                    <a:close/>
                    <a:moveTo>
                      <a:pt x="97" y="86"/>
                    </a:moveTo>
                    <a:cubicBezTo>
                      <a:pt x="94" y="83"/>
                      <a:pt x="89" y="83"/>
                      <a:pt x="86" y="86"/>
                    </a:cubicBezTo>
                    <a:cubicBezTo>
                      <a:pt x="84" y="87"/>
                      <a:pt x="83" y="89"/>
                      <a:pt x="83" y="91"/>
                    </a:cubicBezTo>
                    <a:cubicBezTo>
                      <a:pt x="83" y="94"/>
                      <a:pt x="84" y="96"/>
                      <a:pt x="86" y="97"/>
                    </a:cubicBezTo>
                    <a:cubicBezTo>
                      <a:pt x="87" y="99"/>
                      <a:pt x="89" y="99"/>
                      <a:pt x="91" y="99"/>
                    </a:cubicBezTo>
                    <a:cubicBezTo>
                      <a:pt x="93" y="99"/>
                      <a:pt x="96" y="99"/>
                      <a:pt x="97" y="97"/>
                    </a:cubicBezTo>
                    <a:cubicBezTo>
                      <a:pt x="99" y="96"/>
                      <a:pt x="99" y="94"/>
                      <a:pt x="99" y="91"/>
                    </a:cubicBezTo>
                    <a:cubicBezTo>
                      <a:pt x="99" y="89"/>
                      <a:pt x="99" y="87"/>
                      <a:pt x="97" y="86"/>
                    </a:cubicBezTo>
                    <a:close/>
                    <a:moveTo>
                      <a:pt x="65" y="65"/>
                    </a:moveTo>
                    <a:cubicBezTo>
                      <a:pt x="62" y="68"/>
                      <a:pt x="62" y="73"/>
                      <a:pt x="65" y="76"/>
                    </a:cubicBezTo>
                    <a:cubicBezTo>
                      <a:pt x="66" y="78"/>
                      <a:pt x="69" y="79"/>
                      <a:pt x="71" y="79"/>
                    </a:cubicBezTo>
                    <a:cubicBezTo>
                      <a:pt x="73" y="79"/>
                      <a:pt x="75" y="78"/>
                      <a:pt x="76" y="76"/>
                    </a:cubicBezTo>
                    <a:cubicBezTo>
                      <a:pt x="79" y="73"/>
                      <a:pt x="79" y="68"/>
                      <a:pt x="76" y="65"/>
                    </a:cubicBezTo>
                    <a:cubicBezTo>
                      <a:pt x="73" y="62"/>
                      <a:pt x="68" y="62"/>
                      <a:pt x="65" y="65"/>
                    </a:cubicBezTo>
                    <a:close/>
                    <a:moveTo>
                      <a:pt x="44" y="44"/>
                    </a:moveTo>
                    <a:cubicBezTo>
                      <a:pt x="41" y="47"/>
                      <a:pt x="41" y="52"/>
                      <a:pt x="44" y="56"/>
                    </a:cubicBezTo>
                    <a:cubicBezTo>
                      <a:pt x="46" y="57"/>
                      <a:pt x="48" y="58"/>
                      <a:pt x="50" y="58"/>
                    </a:cubicBezTo>
                    <a:cubicBezTo>
                      <a:pt x="52" y="58"/>
                      <a:pt x="54" y="57"/>
                      <a:pt x="55" y="56"/>
                    </a:cubicBezTo>
                    <a:cubicBezTo>
                      <a:pt x="59" y="52"/>
                      <a:pt x="59" y="47"/>
                      <a:pt x="55" y="44"/>
                    </a:cubicBezTo>
                    <a:cubicBezTo>
                      <a:pt x="52" y="41"/>
                      <a:pt x="47" y="41"/>
                      <a:pt x="44" y="44"/>
                    </a:cubicBezTo>
                    <a:close/>
                  </a:path>
                </a:pathLst>
              </a:custGeom>
              <a:solidFill>
                <a:srgbClr val="F15B6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2" name="Oval 408">
                <a:extLst>
                  <a:ext uri="{FF2B5EF4-FFF2-40B4-BE49-F238E27FC236}">
                    <a16:creationId xmlns:a16="http://schemas.microsoft.com/office/drawing/2014/main" id="{7668F02A-79CB-446F-B9EF-DFACD9224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976" y="2371725"/>
                <a:ext cx="647700" cy="6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3" name="Freeform 409">
                <a:extLst>
                  <a:ext uri="{FF2B5EF4-FFF2-40B4-BE49-F238E27FC236}">
                    <a16:creationId xmlns:a16="http://schemas.microsoft.com/office/drawing/2014/main" id="{5AC9FD64-E6C7-4AEE-B8F5-BBCF6DDD4A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2276" y="2359025"/>
                <a:ext cx="673100" cy="673100"/>
              </a:xfrm>
              <a:custGeom>
                <a:avLst/>
                <a:gdLst>
                  <a:gd name="T0" fmla="*/ 106 w 212"/>
                  <a:gd name="T1" fmla="*/ 212 h 212"/>
                  <a:gd name="T2" fmla="*/ 0 w 212"/>
                  <a:gd name="T3" fmla="*/ 106 h 212"/>
                  <a:gd name="T4" fmla="*/ 106 w 212"/>
                  <a:gd name="T5" fmla="*/ 0 h 212"/>
                  <a:gd name="T6" fmla="*/ 212 w 212"/>
                  <a:gd name="T7" fmla="*/ 106 h 212"/>
                  <a:gd name="T8" fmla="*/ 106 w 212"/>
                  <a:gd name="T9" fmla="*/ 212 h 212"/>
                  <a:gd name="T10" fmla="*/ 106 w 212"/>
                  <a:gd name="T11" fmla="*/ 8 h 212"/>
                  <a:gd name="T12" fmla="*/ 8 w 212"/>
                  <a:gd name="T13" fmla="*/ 106 h 212"/>
                  <a:gd name="T14" fmla="*/ 106 w 212"/>
                  <a:gd name="T15" fmla="*/ 204 h 212"/>
                  <a:gd name="T16" fmla="*/ 204 w 212"/>
                  <a:gd name="T17" fmla="*/ 106 h 212"/>
                  <a:gd name="T18" fmla="*/ 106 w 212"/>
                  <a:gd name="T19" fmla="*/ 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2" h="212">
                    <a:moveTo>
                      <a:pt x="106" y="212"/>
                    </a:moveTo>
                    <a:cubicBezTo>
                      <a:pt x="48" y="212"/>
                      <a:pt x="0" y="165"/>
                      <a:pt x="0" y="106"/>
                    </a:cubicBezTo>
                    <a:cubicBezTo>
                      <a:pt x="0" y="48"/>
                      <a:pt x="48" y="0"/>
                      <a:pt x="106" y="0"/>
                    </a:cubicBezTo>
                    <a:cubicBezTo>
                      <a:pt x="165" y="0"/>
                      <a:pt x="212" y="48"/>
                      <a:pt x="212" y="106"/>
                    </a:cubicBezTo>
                    <a:cubicBezTo>
                      <a:pt x="212" y="165"/>
                      <a:pt x="165" y="212"/>
                      <a:pt x="106" y="212"/>
                    </a:cubicBezTo>
                    <a:close/>
                    <a:moveTo>
                      <a:pt x="106" y="8"/>
                    </a:moveTo>
                    <a:cubicBezTo>
                      <a:pt x="52" y="8"/>
                      <a:pt x="8" y="52"/>
                      <a:pt x="8" y="106"/>
                    </a:cubicBezTo>
                    <a:cubicBezTo>
                      <a:pt x="8" y="160"/>
                      <a:pt x="52" y="204"/>
                      <a:pt x="106" y="204"/>
                    </a:cubicBezTo>
                    <a:cubicBezTo>
                      <a:pt x="160" y="204"/>
                      <a:pt x="204" y="160"/>
                      <a:pt x="204" y="106"/>
                    </a:cubicBezTo>
                    <a:cubicBezTo>
                      <a:pt x="204" y="52"/>
                      <a:pt x="160" y="8"/>
                      <a:pt x="106" y="8"/>
                    </a:cubicBezTo>
                    <a:close/>
                  </a:path>
                </a:pathLst>
              </a:custGeom>
              <a:solidFill>
                <a:srgbClr val="F15B6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4" name="Freeform 410">
                <a:extLst>
                  <a:ext uri="{FF2B5EF4-FFF2-40B4-BE49-F238E27FC236}">
                    <a16:creationId xmlns:a16="http://schemas.microsoft.com/office/drawing/2014/main" id="{1D7CBA9D-4E1F-4494-9633-77A8134216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8801" y="2520950"/>
                <a:ext cx="387350" cy="330200"/>
              </a:xfrm>
              <a:custGeom>
                <a:avLst/>
                <a:gdLst>
                  <a:gd name="T0" fmla="*/ 5 w 122"/>
                  <a:gd name="T1" fmla="*/ 99 h 104"/>
                  <a:gd name="T2" fmla="*/ 10 w 122"/>
                  <a:gd name="T3" fmla="*/ 104 h 104"/>
                  <a:gd name="T4" fmla="*/ 32 w 122"/>
                  <a:gd name="T5" fmla="*/ 104 h 104"/>
                  <a:gd name="T6" fmla="*/ 32 w 122"/>
                  <a:gd name="T7" fmla="*/ 57 h 104"/>
                  <a:gd name="T8" fmla="*/ 5 w 122"/>
                  <a:gd name="T9" fmla="*/ 84 h 104"/>
                  <a:gd name="T10" fmla="*/ 5 w 122"/>
                  <a:gd name="T11" fmla="*/ 99 h 104"/>
                  <a:gd name="T12" fmla="*/ 43 w 122"/>
                  <a:gd name="T13" fmla="*/ 68 h 104"/>
                  <a:gd name="T14" fmla="*/ 43 w 122"/>
                  <a:gd name="T15" fmla="*/ 104 h 104"/>
                  <a:gd name="T16" fmla="*/ 71 w 122"/>
                  <a:gd name="T17" fmla="*/ 104 h 104"/>
                  <a:gd name="T18" fmla="*/ 71 w 122"/>
                  <a:gd name="T19" fmla="*/ 71 h 104"/>
                  <a:gd name="T20" fmla="*/ 59 w 122"/>
                  <a:gd name="T21" fmla="*/ 83 h 104"/>
                  <a:gd name="T22" fmla="*/ 43 w 122"/>
                  <a:gd name="T23" fmla="*/ 68 h 104"/>
                  <a:gd name="T24" fmla="*/ 81 w 122"/>
                  <a:gd name="T25" fmla="*/ 60 h 104"/>
                  <a:gd name="T26" fmla="*/ 81 w 122"/>
                  <a:gd name="T27" fmla="*/ 104 h 104"/>
                  <a:gd name="T28" fmla="*/ 104 w 122"/>
                  <a:gd name="T29" fmla="*/ 104 h 104"/>
                  <a:gd name="T30" fmla="*/ 109 w 122"/>
                  <a:gd name="T31" fmla="*/ 99 h 104"/>
                  <a:gd name="T32" fmla="*/ 109 w 122"/>
                  <a:gd name="T33" fmla="*/ 33 h 104"/>
                  <a:gd name="T34" fmla="*/ 85 w 122"/>
                  <a:gd name="T35" fmla="*/ 57 h 104"/>
                  <a:gd name="T36" fmla="*/ 81 w 122"/>
                  <a:gd name="T37" fmla="*/ 60 h 104"/>
                  <a:gd name="T38" fmla="*/ 98 w 122"/>
                  <a:gd name="T39" fmla="*/ 2 h 104"/>
                  <a:gd name="T40" fmla="*/ 93 w 122"/>
                  <a:gd name="T41" fmla="*/ 7 h 104"/>
                  <a:gd name="T42" fmla="*/ 99 w 122"/>
                  <a:gd name="T43" fmla="*/ 12 h 104"/>
                  <a:gd name="T44" fmla="*/ 104 w 122"/>
                  <a:gd name="T45" fmla="*/ 11 h 104"/>
                  <a:gd name="T46" fmla="*/ 59 w 122"/>
                  <a:gd name="T47" fmla="*/ 57 h 104"/>
                  <a:gd name="T48" fmla="*/ 32 w 122"/>
                  <a:gd name="T49" fmla="*/ 30 h 104"/>
                  <a:gd name="T50" fmla="*/ 2 w 122"/>
                  <a:gd name="T51" fmla="*/ 61 h 104"/>
                  <a:gd name="T52" fmla="*/ 2 w 122"/>
                  <a:gd name="T53" fmla="*/ 68 h 104"/>
                  <a:gd name="T54" fmla="*/ 8 w 122"/>
                  <a:gd name="T55" fmla="*/ 68 h 104"/>
                  <a:gd name="T56" fmla="*/ 32 w 122"/>
                  <a:gd name="T57" fmla="*/ 44 h 104"/>
                  <a:gd name="T58" fmla="*/ 59 w 122"/>
                  <a:gd name="T59" fmla="*/ 70 h 104"/>
                  <a:gd name="T60" fmla="*/ 111 w 122"/>
                  <a:gd name="T61" fmla="*/ 18 h 104"/>
                  <a:gd name="T62" fmla="*/ 110 w 122"/>
                  <a:gd name="T63" fmla="*/ 24 h 104"/>
                  <a:gd name="T64" fmla="*/ 115 w 122"/>
                  <a:gd name="T65" fmla="*/ 29 h 104"/>
                  <a:gd name="T66" fmla="*/ 115 w 122"/>
                  <a:gd name="T67" fmla="*/ 29 h 104"/>
                  <a:gd name="T68" fmla="*/ 120 w 122"/>
                  <a:gd name="T69" fmla="*/ 24 h 104"/>
                  <a:gd name="T70" fmla="*/ 122 w 122"/>
                  <a:gd name="T71" fmla="*/ 0 h 104"/>
                  <a:gd name="T72" fmla="*/ 98 w 122"/>
                  <a:gd name="T73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2" h="104">
                    <a:moveTo>
                      <a:pt x="5" y="99"/>
                    </a:moveTo>
                    <a:cubicBezTo>
                      <a:pt x="5" y="102"/>
                      <a:pt x="7" y="104"/>
                      <a:pt x="10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5" y="84"/>
                      <a:pt x="5" y="84"/>
                      <a:pt x="5" y="84"/>
                    </a:cubicBezTo>
                    <a:lnTo>
                      <a:pt x="5" y="99"/>
                    </a:lnTo>
                    <a:close/>
                    <a:moveTo>
                      <a:pt x="43" y="68"/>
                    </a:moveTo>
                    <a:cubicBezTo>
                      <a:pt x="43" y="104"/>
                      <a:pt x="43" y="104"/>
                      <a:pt x="43" y="104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59" y="83"/>
                      <a:pt x="59" y="83"/>
                      <a:pt x="59" y="83"/>
                    </a:cubicBezTo>
                    <a:lnTo>
                      <a:pt x="43" y="68"/>
                    </a:lnTo>
                    <a:close/>
                    <a:moveTo>
                      <a:pt x="81" y="60"/>
                    </a:moveTo>
                    <a:cubicBezTo>
                      <a:pt x="81" y="104"/>
                      <a:pt x="81" y="104"/>
                      <a:pt x="81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7" y="104"/>
                      <a:pt x="109" y="102"/>
                      <a:pt x="109" y="99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85" y="57"/>
                      <a:pt x="85" y="57"/>
                      <a:pt x="85" y="57"/>
                    </a:cubicBezTo>
                    <a:lnTo>
                      <a:pt x="81" y="60"/>
                    </a:lnTo>
                    <a:close/>
                    <a:moveTo>
                      <a:pt x="98" y="2"/>
                    </a:moveTo>
                    <a:cubicBezTo>
                      <a:pt x="95" y="2"/>
                      <a:pt x="93" y="5"/>
                      <a:pt x="93" y="7"/>
                    </a:cubicBezTo>
                    <a:cubicBezTo>
                      <a:pt x="94" y="10"/>
                      <a:pt x="96" y="12"/>
                      <a:pt x="99" y="12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0" y="63"/>
                      <a:pt x="0" y="66"/>
                      <a:pt x="2" y="68"/>
                    </a:cubicBezTo>
                    <a:cubicBezTo>
                      <a:pt x="3" y="70"/>
                      <a:pt x="7" y="70"/>
                      <a:pt x="8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0" y="24"/>
                      <a:pt x="110" y="24"/>
                      <a:pt x="110" y="24"/>
                    </a:cubicBezTo>
                    <a:cubicBezTo>
                      <a:pt x="110" y="26"/>
                      <a:pt x="112" y="29"/>
                      <a:pt x="115" y="29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8" y="29"/>
                      <a:pt x="120" y="27"/>
                      <a:pt x="120" y="24"/>
                    </a:cubicBezTo>
                    <a:cubicBezTo>
                      <a:pt x="122" y="0"/>
                      <a:pt x="122" y="0"/>
                      <a:pt x="122" y="0"/>
                    </a:cubicBezTo>
                    <a:lnTo>
                      <a:pt x="98" y="2"/>
                    </a:lnTo>
                    <a:close/>
                  </a:path>
                </a:pathLst>
              </a:custGeom>
              <a:solidFill>
                <a:srgbClr val="F15B6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98" name="Group 29">
              <a:extLst>
                <a:ext uri="{FF2B5EF4-FFF2-40B4-BE49-F238E27FC236}">
                  <a16:creationId xmlns:a16="http://schemas.microsoft.com/office/drawing/2014/main" id="{9DBF7F78-BF09-428D-9839-6A36FE63E71C}"/>
                </a:ext>
              </a:extLst>
            </p:cNvPr>
            <p:cNvGrpSpPr/>
            <p:nvPr/>
          </p:nvGrpSpPr>
          <p:grpSpPr>
            <a:xfrm>
              <a:off x="2686051" y="4159250"/>
              <a:ext cx="1695450" cy="1695450"/>
              <a:chOff x="2686051" y="4159250"/>
              <a:chExt cx="1695450" cy="1695450"/>
            </a:xfrm>
          </p:grpSpPr>
          <p:sp>
            <p:nvSpPr>
              <p:cNvPr id="113" name="Freeform 393">
                <a:extLst>
                  <a:ext uri="{FF2B5EF4-FFF2-40B4-BE49-F238E27FC236}">
                    <a16:creationId xmlns:a16="http://schemas.microsoft.com/office/drawing/2014/main" id="{17C7DD99-112D-4C7F-94E3-73EF36EE6449}"/>
                  </a:ext>
                </a:extLst>
              </p:cNvPr>
              <p:cNvSpPr/>
              <p:nvPr/>
            </p:nvSpPr>
            <p:spPr bwMode="auto">
              <a:xfrm>
                <a:off x="2686051" y="4159250"/>
                <a:ext cx="1695450" cy="1695450"/>
              </a:xfrm>
              <a:custGeom>
                <a:avLst/>
                <a:gdLst>
                  <a:gd name="T0" fmla="*/ 60 w 534"/>
                  <a:gd name="T1" fmla="*/ 0 h 534"/>
                  <a:gd name="T2" fmla="*/ 0 w 534"/>
                  <a:gd name="T3" fmla="*/ 0 h 534"/>
                  <a:gd name="T4" fmla="*/ 534 w 534"/>
                  <a:gd name="T5" fmla="*/ 534 h 534"/>
                  <a:gd name="T6" fmla="*/ 534 w 534"/>
                  <a:gd name="T7" fmla="*/ 474 h 534"/>
                  <a:gd name="T8" fmla="*/ 60 w 534"/>
                  <a:gd name="T9" fmla="*/ 0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4" h="534">
                    <a:moveTo>
                      <a:pt x="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8" y="281"/>
                      <a:pt x="253" y="506"/>
                      <a:pt x="534" y="534"/>
                    </a:cubicBezTo>
                    <a:cubicBezTo>
                      <a:pt x="534" y="474"/>
                      <a:pt x="534" y="474"/>
                      <a:pt x="534" y="474"/>
                    </a:cubicBezTo>
                    <a:cubicBezTo>
                      <a:pt x="286" y="446"/>
                      <a:pt x="88" y="248"/>
                      <a:pt x="60" y="0"/>
                    </a:cubicBezTo>
                    <a:close/>
                  </a:path>
                </a:pathLst>
              </a:custGeom>
              <a:solidFill>
                <a:srgbClr val="5A678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4" name="Freeform 398">
                <a:extLst>
                  <a:ext uri="{FF2B5EF4-FFF2-40B4-BE49-F238E27FC236}">
                    <a16:creationId xmlns:a16="http://schemas.microsoft.com/office/drawing/2014/main" id="{C9D43D6D-DD97-49B0-A7BF-C434FF107DC5}"/>
                  </a:ext>
                </a:extLst>
              </p:cNvPr>
              <p:cNvSpPr/>
              <p:nvPr/>
            </p:nvSpPr>
            <p:spPr bwMode="auto">
              <a:xfrm>
                <a:off x="3813176" y="4159250"/>
                <a:ext cx="568325" cy="568325"/>
              </a:xfrm>
              <a:custGeom>
                <a:avLst/>
                <a:gdLst>
                  <a:gd name="T0" fmla="*/ 48 w 358"/>
                  <a:gd name="T1" fmla="*/ 0 h 358"/>
                  <a:gd name="T2" fmla="*/ 0 w 358"/>
                  <a:gd name="T3" fmla="*/ 0 h 358"/>
                  <a:gd name="T4" fmla="*/ 0 w 358"/>
                  <a:gd name="T5" fmla="*/ 358 h 358"/>
                  <a:gd name="T6" fmla="*/ 358 w 358"/>
                  <a:gd name="T7" fmla="*/ 358 h 358"/>
                  <a:gd name="T8" fmla="*/ 358 w 358"/>
                  <a:gd name="T9" fmla="*/ 310 h 358"/>
                  <a:gd name="T10" fmla="*/ 48 w 358"/>
                  <a:gd name="T11" fmla="*/ 310 h 358"/>
                  <a:gd name="T12" fmla="*/ 48 w 358"/>
                  <a:gd name="T13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8" h="358">
                    <a:moveTo>
                      <a:pt x="48" y="0"/>
                    </a:moveTo>
                    <a:lnTo>
                      <a:pt x="0" y="0"/>
                    </a:lnTo>
                    <a:lnTo>
                      <a:pt x="0" y="358"/>
                    </a:lnTo>
                    <a:lnTo>
                      <a:pt x="358" y="358"/>
                    </a:lnTo>
                    <a:lnTo>
                      <a:pt x="358" y="310"/>
                    </a:lnTo>
                    <a:lnTo>
                      <a:pt x="48" y="31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5A678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5" name="Freeform 405">
                <a:extLst>
                  <a:ext uri="{FF2B5EF4-FFF2-40B4-BE49-F238E27FC236}">
                    <a16:creationId xmlns:a16="http://schemas.microsoft.com/office/drawing/2014/main" id="{E5ADA4CD-502C-4261-BF9D-C7F581B928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02026" y="4721225"/>
                <a:ext cx="314325" cy="317500"/>
              </a:xfrm>
              <a:custGeom>
                <a:avLst/>
                <a:gdLst>
                  <a:gd name="T0" fmla="*/ 3 w 99"/>
                  <a:gd name="T1" fmla="*/ 86 h 100"/>
                  <a:gd name="T2" fmla="*/ 0 w 99"/>
                  <a:gd name="T3" fmla="*/ 92 h 100"/>
                  <a:gd name="T4" fmla="*/ 3 w 99"/>
                  <a:gd name="T5" fmla="*/ 98 h 100"/>
                  <a:gd name="T6" fmla="*/ 8 w 99"/>
                  <a:gd name="T7" fmla="*/ 100 h 100"/>
                  <a:gd name="T8" fmla="*/ 14 w 99"/>
                  <a:gd name="T9" fmla="*/ 98 h 100"/>
                  <a:gd name="T10" fmla="*/ 16 w 99"/>
                  <a:gd name="T11" fmla="*/ 92 h 100"/>
                  <a:gd name="T12" fmla="*/ 14 w 99"/>
                  <a:gd name="T13" fmla="*/ 86 h 100"/>
                  <a:gd name="T14" fmla="*/ 3 w 99"/>
                  <a:gd name="T15" fmla="*/ 86 h 100"/>
                  <a:gd name="T16" fmla="*/ 23 w 99"/>
                  <a:gd name="T17" fmla="*/ 65 h 100"/>
                  <a:gd name="T18" fmla="*/ 23 w 99"/>
                  <a:gd name="T19" fmla="*/ 77 h 100"/>
                  <a:gd name="T20" fmla="*/ 29 w 99"/>
                  <a:gd name="T21" fmla="*/ 79 h 100"/>
                  <a:gd name="T22" fmla="*/ 35 w 99"/>
                  <a:gd name="T23" fmla="*/ 77 h 100"/>
                  <a:gd name="T24" fmla="*/ 35 w 99"/>
                  <a:gd name="T25" fmla="*/ 65 h 100"/>
                  <a:gd name="T26" fmla="*/ 23 w 99"/>
                  <a:gd name="T27" fmla="*/ 65 h 100"/>
                  <a:gd name="T28" fmla="*/ 44 w 99"/>
                  <a:gd name="T29" fmla="*/ 45 h 100"/>
                  <a:gd name="T30" fmla="*/ 44 w 99"/>
                  <a:gd name="T31" fmla="*/ 56 h 100"/>
                  <a:gd name="T32" fmla="*/ 50 w 99"/>
                  <a:gd name="T33" fmla="*/ 58 h 100"/>
                  <a:gd name="T34" fmla="*/ 55 w 99"/>
                  <a:gd name="T35" fmla="*/ 56 h 100"/>
                  <a:gd name="T36" fmla="*/ 55 w 99"/>
                  <a:gd name="T37" fmla="*/ 45 h 100"/>
                  <a:gd name="T38" fmla="*/ 44 w 99"/>
                  <a:gd name="T39" fmla="*/ 45 h 100"/>
                  <a:gd name="T40" fmla="*/ 97 w 99"/>
                  <a:gd name="T41" fmla="*/ 3 h 100"/>
                  <a:gd name="T42" fmla="*/ 86 w 99"/>
                  <a:gd name="T43" fmla="*/ 3 h 100"/>
                  <a:gd name="T44" fmla="*/ 83 w 99"/>
                  <a:gd name="T45" fmla="*/ 9 h 100"/>
                  <a:gd name="T46" fmla="*/ 86 w 99"/>
                  <a:gd name="T47" fmla="*/ 14 h 100"/>
                  <a:gd name="T48" fmla="*/ 91 w 99"/>
                  <a:gd name="T49" fmla="*/ 17 h 100"/>
                  <a:gd name="T50" fmla="*/ 97 w 99"/>
                  <a:gd name="T51" fmla="*/ 14 h 100"/>
                  <a:gd name="T52" fmla="*/ 99 w 99"/>
                  <a:gd name="T53" fmla="*/ 9 h 100"/>
                  <a:gd name="T54" fmla="*/ 97 w 99"/>
                  <a:gd name="T55" fmla="*/ 3 h 100"/>
                  <a:gd name="T56" fmla="*/ 65 w 99"/>
                  <a:gd name="T57" fmla="*/ 24 h 100"/>
                  <a:gd name="T58" fmla="*/ 65 w 99"/>
                  <a:gd name="T59" fmla="*/ 35 h 100"/>
                  <a:gd name="T60" fmla="*/ 71 w 99"/>
                  <a:gd name="T61" fmla="*/ 38 h 100"/>
                  <a:gd name="T62" fmla="*/ 76 w 99"/>
                  <a:gd name="T63" fmla="*/ 35 h 100"/>
                  <a:gd name="T64" fmla="*/ 76 w 99"/>
                  <a:gd name="T65" fmla="*/ 24 h 100"/>
                  <a:gd name="T66" fmla="*/ 65 w 99"/>
                  <a:gd name="T6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9" h="100">
                    <a:moveTo>
                      <a:pt x="3" y="86"/>
                    </a:moveTo>
                    <a:cubicBezTo>
                      <a:pt x="1" y="88"/>
                      <a:pt x="0" y="90"/>
                      <a:pt x="0" y="92"/>
                    </a:cubicBezTo>
                    <a:cubicBezTo>
                      <a:pt x="0" y="94"/>
                      <a:pt x="1" y="96"/>
                      <a:pt x="3" y="98"/>
                    </a:cubicBezTo>
                    <a:cubicBezTo>
                      <a:pt x="4" y="99"/>
                      <a:pt x="6" y="100"/>
                      <a:pt x="8" y="100"/>
                    </a:cubicBezTo>
                    <a:cubicBezTo>
                      <a:pt x="10" y="100"/>
                      <a:pt x="12" y="99"/>
                      <a:pt x="14" y="98"/>
                    </a:cubicBezTo>
                    <a:cubicBezTo>
                      <a:pt x="15" y="96"/>
                      <a:pt x="16" y="94"/>
                      <a:pt x="16" y="92"/>
                    </a:cubicBezTo>
                    <a:cubicBezTo>
                      <a:pt x="16" y="90"/>
                      <a:pt x="15" y="88"/>
                      <a:pt x="14" y="86"/>
                    </a:cubicBezTo>
                    <a:cubicBezTo>
                      <a:pt x="11" y="83"/>
                      <a:pt x="6" y="83"/>
                      <a:pt x="3" y="86"/>
                    </a:cubicBezTo>
                    <a:close/>
                    <a:moveTo>
                      <a:pt x="23" y="65"/>
                    </a:moveTo>
                    <a:cubicBezTo>
                      <a:pt x="20" y="69"/>
                      <a:pt x="20" y="74"/>
                      <a:pt x="23" y="77"/>
                    </a:cubicBezTo>
                    <a:cubicBezTo>
                      <a:pt x="25" y="78"/>
                      <a:pt x="27" y="79"/>
                      <a:pt x="29" y="79"/>
                    </a:cubicBezTo>
                    <a:cubicBezTo>
                      <a:pt x="31" y="79"/>
                      <a:pt x="33" y="78"/>
                      <a:pt x="35" y="77"/>
                    </a:cubicBezTo>
                    <a:cubicBezTo>
                      <a:pt x="38" y="74"/>
                      <a:pt x="38" y="69"/>
                      <a:pt x="35" y="65"/>
                    </a:cubicBezTo>
                    <a:cubicBezTo>
                      <a:pt x="32" y="62"/>
                      <a:pt x="26" y="62"/>
                      <a:pt x="23" y="65"/>
                    </a:cubicBezTo>
                    <a:close/>
                    <a:moveTo>
                      <a:pt x="44" y="45"/>
                    </a:moveTo>
                    <a:cubicBezTo>
                      <a:pt x="41" y="48"/>
                      <a:pt x="41" y="53"/>
                      <a:pt x="44" y="56"/>
                    </a:cubicBezTo>
                    <a:cubicBezTo>
                      <a:pt x="46" y="58"/>
                      <a:pt x="48" y="58"/>
                      <a:pt x="50" y="58"/>
                    </a:cubicBezTo>
                    <a:cubicBezTo>
                      <a:pt x="52" y="58"/>
                      <a:pt x="54" y="58"/>
                      <a:pt x="55" y="56"/>
                    </a:cubicBezTo>
                    <a:cubicBezTo>
                      <a:pt x="59" y="53"/>
                      <a:pt x="59" y="48"/>
                      <a:pt x="55" y="45"/>
                    </a:cubicBezTo>
                    <a:cubicBezTo>
                      <a:pt x="52" y="42"/>
                      <a:pt x="47" y="42"/>
                      <a:pt x="44" y="45"/>
                    </a:cubicBezTo>
                    <a:close/>
                    <a:moveTo>
                      <a:pt x="97" y="3"/>
                    </a:moveTo>
                    <a:cubicBezTo>
                      <a:pt x="94" y="0"/>
                      <a:pt x="89" y="0"/>
                      <a:pt x="86" y="3"/>
                    </a:cubicBezTo>
                    <a:cubicBezTo>
                      <a:pt x="84" y="5"/>
                      <a:pt x="83" y="7"/>
                      <a:pt x="83" y="9"/>
                    </a:cubicBezTo>
                    <a:cubicBezTo>
                      <a:pt x="83" y="11"/>
                      <a:pt x="84" y="13"/>
                      <a:pt x="86" y="14"/>
                    </a:cubicBezTo>
                    <a:cubicBezTo>
                      <a:pt x="87" y="16"/>
                      <a:pt x="89" y="17"/>
                      <a:pt x="91" y="17"/>
                    </a:cubicBezTo>
                    <a:cubicBezTo>
                      <a:pt x="93" y="17"/>
                      <a:pt x="95" y="16"/>
                      <a:pt x="97" y="14"/>
                    </a:cubicBezTo>
                    <a:cubicBezTo>
                      <a:pt x="98" y="13"/>
                      <a:pt x="99" y="11"/>
                      <a:pt x="99" y="9"/>
                    </a:cubicBezTo>
                    <a:cubicBezTo>
                      <a:pt x="99" y="7"/>
                      <a:pt x="98" y="5"/>
                      <a:pt x="97" y="3"/>
                    </a:cubicBezTo>
                    <a:close/>
                    <a:moveTo>
                      <a:pt x="65" y="24"/>
                    </a:moveTo>
                    <a:cubicBezTo>
                      <a:pt x="62" y="27"/>
                      <a:pt x="62" y="32"/>
                      <a:pt x="65" y="35"/>
                    </a:cubicBezTo>
                    <a:cubicBezTo>
                      <a:pt x="66" y="37"/>
                      <a:pt x="68" y="38"/>
                      <a:pt x="71" y="38"/>
                    </a:cubicBezTo>
                    <a:cubicBezTo>
                      <a:pt x="73" y="38"/>
                      <a:pt x="75" y="37"/>
                      <a:pt x="76" y="35"/>
                    </a:cubicBezTo>
                    <a:cubicBezTo>
                      <a:pt x="79" y="32"/>
                      <a:pt x="79" y="27"/>
                      <a:pt x="76" y="24"/>
                    </a:cubicBezTo>
                    <a:cubicBezTo>
                      <a:pt x="73" y="21"/>
                      <a:pt x="68" y="21"/>
                      <a:pt x="65" y="24"/>
                    </a:cubicBezTo>
                    <a:close/>
                  </a:path>
                </a:pathLst>
              </a:custGeom>
              <a:solidFill>
                <a:srgbClr val="5A678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6" name="Oval 411">
                <a:extLst>
                  <a:ext uri="{FF2B5EF4-FFF2-40B4-BE49-F238E27FC236}">
                    <a16:creationId xmlns:a16="http://schemas.microsoft.com/office/drawing/2014/main" id="{9A89FBFF-E86A-45FA-B38C-DB412AC98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976" y="4918075"/>
                <a:ext cx="647700" cy="6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7" name="Freeform 412">
                <a:extLst>
                  <a:ext uri="{FF2B5EF4-FFF2-40B4-BE49-F238E27FC236}">
                    <a16:creationId xmlns:a16="http://schemas.microsoft.com/office/drawing/2014/main" id="{5282AE9D-DC22-4237-AECE-7C6BB7373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2276" y="4905375"/>
                <a:ext cx="673100" cy="673100"/>
              </a:xfrm>
              <a:custGeom>
                <a:avLst/>
                <a:gdLst>
                  <a:gd name="T0" fmla="*/ 106 w 212"/>
                  <a:gd name="T1" fmla="*/ 212 h 212"/>
                  <a:gd name="T2" fmla="*/ 0 w 212"/>
                  <a:gd name="T3" fmla="*/ 106 h 212"/>
                  <a:gd name="T4" fmla="*/ 106 w 212"/>
                  <a:gd name="T5" fmla="*/ 0 h 212"/>
                  <a:gd name="T6" fmla="*/ 212 w 212"/>
                  <a:gd name="T7" fmla="*/ 106 h 212"/>
                  <a:gd name="T8" fmla="*/ 106 w 212"/>
                  <a:gd name="T9" fmla="*/ 212 h 212"/>
                  <a:gd name="T10" fmla="*/ 106 w 212"/>
                  <a:gd name="T11" fmla="*/ 8 h 212"/>
                  <a:gd name="T12" fmla="*/ 8 w 212"/>
                  <a:gd name="T13" fmla="*/ 106 h 212"/>
                  <a:gd name="T14" fmla="*/ 106 w 212"/>
                  <a:gd name="T15" fmla="*/ 204 h 212"/>
                  <a:gd name="T16" fmla="*/ 204 w 212"/>
                  <a:gd name="T17" fmla="*/ 106 h 212"/>
                  <a:gd name="T18" fmla="*/ 106 w 212"/>
                  <a:gd name="T19" fmla="*/ 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2" h="212">
                    <a:moveTo>
                      <a:pt x="106" y="212"/>
                    </a:moveTo>
                    <a:cubicBezTo>
                      <a:pt x="48" y="212"/>
                      <a:pt x="0" y="164"/>
                      <a:pt x="0" y="106"/>
                    </a:cubicBezTo>
                    <a:cubicBezTo>
                      <a:pt x="0" y="47"/>
                      <a:pt x="48" y="0"/>
                      <a:pt x="106" y="0"/>
                    </a:cubicBezTo>
                    <a:cubicBezTo>
                      <a:pt x="165" y="0"/>
                      <a:pt x="212" y="47"/>
                      <a:pt x="212" y="106"/>
                    </a:cubicBezTo>
                    <a:cubicBezTo>
                      <a:pt x="212" y="164"/>
                      <a:pt x="165" y="212"/>
                      <a:pt x="106" y="212"/>
                    </a:cubicBezTo>
                    <a:close/>
                    <a:moveTo>
                      <a:pt x="106" y="8"/>
                    </a:moveTo>
                    <a:cubicBezTo>
                      <a:pt x="52" y="8"/>
                      <a:pt x="8" y="52"/>
                      <a:pt x="8" y="106"/>
                    </a:cubicBezTo>
                    <a:cubicBezTo>
                      <a:pt x="8" y="160"/>
                      <a:pt x="52" y="204"/>
                      <a:pt x="106" y="204"/>
                    </a:cubicBezTo>
                    <a:cubicBezTo>
                      <a:pt x="160" y="204"/>
                      <a:pt x="204" y="160"/>
                      <a:pt x="204" y="106"/>
                    </a:cubicBezTo>
                    <a:cubicBezTo>
                      <a:pt x="204" y="52"/>
                      <a:pt x="160" y="8"/>
                      <a:pt x="106" y="8"/>
                    </a:cubicBezTo>
                    <a:close/>
                  </a:path>
                </a:pathLst>
              </a:custGeom>
              <a:solidFill>
                <a:srgbClr val="5A678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8" name="Freeform 413">
                <a:extLst>
                  <a:ext uri="{FF2B5EF4-FFF2-40B4-BE49-F238E27FC236}">
                    <a16:creationId xmlns:a16="http://schemas.microsoft.com/office/drawing/2014/main" id="{DFC95FE4-E344-481F-A3DF-AC90CD925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5951" y="5045075"/>
                <a:ext cx="285750" cy="415925"/>
              </a:xfrm>
              <a:custGeom>
                <a:avLst/>
                <a:gdLst>
                  <a:gd name="T0" fmla="*/ 24 w 90"/>
                  <a:gd name="T1" fmla="*/ 101 h 131"/>
                  <a:gd name="T2" fmla="*/ 25 w 90"/>
                  <a:gd name="T3" fmla="*/ 107 h 131"/>
                  <a:gd name="T4" fmla="*/ 45 w 90"/>
                  <a:gd name="T5" fmla="*/ 111 h 131"/>
                  <a:gd name="T6" fmla="*/ 65 w 90"/>
                  <a:gd name="T7" fmla="*/ 107 h 131"/>
                  <a:gd name="T8" fmla="*/ 66 w 90"/>
                  <a:gd name="T9" fmla="*/ 101 h 131"/>
                  <a:gd name="T10" fmla="*/ 45 w 90"/>
                  <a:gd name="T11" fmla="*/ 104 h 131"/>
                  <a:gd name="T12" fmla="*/ 24 w 90"/>
                  <a:gd name="T13" fmla="*/ 101 h 131"/>
                  <a:gd name="T14" fmla="*/ 26 w 90"/>
                  <a:gd name="T15" fmla="*/ 113 h 131"/>
                  <a:gd name="T16" fmla="*/ 27 w 90"/>
                  <a:gd name="T17" fmla="*/ 120 h 131"/>
                  <a:gd name="T18" fmla="*/ 33 w 90"/>
                  <a:gd name="T19" fmla="*/ 124 h 131"/>
                  <a:gd name="T20" fmla="*/ 34 w 90"/>
                  <a:gd name="T21" fmla="*/ 128 h 131"/>
                  <a:gd name="T22" fmla="*/ 45 w 90"/>
                  <a:gd name="T23" fmla="*/ 131 h 131"/>
                  <a:gd name="T24" fmla="*/ 57 w 90"/>
                  <a:gd name="T25" fmla="*/ 128 h 131"/>
                  <a:gd name="T26" fmla="*/ 57 w 90"/>
                  <a:gd name="T27" fmla="*/ 124 h 131"/>
                  <a:gd name="T28" fmla="*/ 63 w 90"/>
                  <a:gd name="T29" fmla="*/ 120 h 131"/>
                  <a:gd name="T30" fmla="*/ 64 w 90"/>
                  <a:gd name="T31" fmla="*/ 113 h 131"/>
                  <a:gd name="T32" fmla="*/ 45 w 90"/>
                  <a:gd name="T33" fmla="*/ 116 h 131"/>
                  <a:gd name="T34" fmla="*/ 26 w 90"/>
                  <a:gd name="T35" fmla="*/ 113 h 131"/>
                  <a:gd name="T36" fmla="*/ 45 w 90"/>
                  <a:gd name="T37" fmla="*/ 18 h 131"/>
                  <a:gd name="T38" fmla="*/ 47 w 90"/>
                  <a:gd name="T39" fmla="*/ 16 h 131"/>
                  <a:gd name="T40" fmla="*/ 45 w 90"/>
                  <a:gd name="T41" fmla="*/ 14 h 131"/>
                  <a:gd name="T42" fmla="*/ 14 w 90"/>
                  <a:gd name="T43" fmla="*/ 45 h 131"/>
                  <a:gd name="T44" fmla="*/ 16 w 90"/>
                  <a:gd name="T45" fmla="*/ 47 h 131"/>
                  <a:gd name="T46" fmla="*/ 19 w 90"/>
                  <a:gd name="T47" fmla="*/ 45 h 131"/>
                  <a:gd name="T48" fmla="*/ 45 w 90"/>
                  <a:gd name="T49" fmla="*/ 18 h 131"/>
                  <a:gd name="T50" fmla="*/ 55 w 90"/>
                  <a:gd name="T51" fmla="*/ 62 h 131"/>
                  <a:gd name="T52" fmla="*/ 45 w 90"/>
                  <a:gd name="T53" fmla="*/ 43 h 131"/>
                  <a:gd name="T54" fmla="*/ 35 w 90"/>
                  <a:gd name="T55" fmla="*/ 62 h 131"/>
                  <a:gd name="T56" fmla="*/ 31 w 90"/>
                  <a:gd name="T57" fmla="*/ 53 h 131"/>
                  <a:gd name="T58" fmla="*/ 24 w 90"/>
                  <a:gd name="T59" fmla="*/ 56 h 131"/>
                  <a:gd name="T60" fmla="*/ 35 w 90"/>
                  <a:gd name="T61" fmla="*/ 77 h 131"/>
                  <a:gd name="T62" fmla="*/ 45 w 90"/>
                  <a:gd name="T63" fmla="*/ 58 h 131"/>
                  <a:gd name="T64" fmla="*/ 56 w 90"/>
                  <a:gd name="T65" fmla="*/ 77 h 131"/>
                  <a:gd name="T66" fmla="*/ 66 w 90"/>
                  <a:gd name="T67" fmla="*/ 56 h 131"/>
                  <a:gd name="T68" fmla="*/ 59 w 90"/>
                  <a:gd name="T69" fmla="*/ 53 h 131"/>
                  <a:gd name="T70" fmla="*/ 55 w 90"/>
                  <a:gd name="T71" fmla="*/ 62 h 131"/>
                  <a:gd name="T72" fmla="*/ 45 w 90"/>
                  <a:gd name="T73" fmla="*/ 0 h 131"/>
                  <a:gd name="T74" fmla="*/ 0 w 90"/>
                  <a:gd name="T75" fmla="*/ 45 h 131"/>
                  <a:gd name="T76" fmla="*/ 22 w 90"/>
                  <a:gd name="T77" fmla="*/ 83 h 131"/>
                  <a:gd name="T78" fmla="*/ 23 w 90"/>
                  <a:gd name="T79" fmla="*/ 95 h 131"/>
                  <a:gd name="T80" fmla="*/ 45 w 90"/>
                  <a:gd name="T81" fmla="*/ 99 h 131"/>
                  <a:gd name="T82" fmla="*/ 67 w 90"/>
                  <a:gd name="T83" fmla="*/ 95 h 131"/>
                  <a:gd name="T84" fmla="*/ 68 w 90"/>
                  <a:gd name="T85" fmla="*/ 83 h 131"/>
                  <a:gd name="T86" fmla="*/ 90 w 90"/>
                  <a:gd name="T87" fmla="*/ 45 h 131"/>
                  <a:gd name="T88" fmla="*/ 45 w 90"/>
                  <a:gd name="T89" fmla="*/ 0 h 131"/>
                  <a:gd name="T90" fmla="*/ 62 w 90"/>
                  <a:gd name="T91" fmla="*/ 78 h 131"/>
                  <a:gd name="T92" fmla="*/ 61 w 90"/>
                  <a:gd name="T93" fmla="*/ 89 h 131"/>
                  <a:gd name="T94" fmla="*/ 45 w 90"/>
                  <a:gd name="T95" fmla="*/ 91 h 131"/>
                  <a:gd name="T96" fmla="*/ 30 w 90"/>
                  <a:gd name="T97" fmla="*/ 89 h 131"/>
                  <a:gd name="T98" fmla="*/ 29 w 90"/>
                  <a:gd name="T99" fmla="*/ 78 h 131"/>
                  <a:gd name="T100" fmla="*/ 8 w 90"/>
                  <a:gd name="T101" fmla="*/ 45 h 131"/>
                  <a:gd name="T102" fmla="*/ 45 w 90"/>
                  <a:gd name="T103" fmla="*/ 8 h 131"/>
                  <a:gd name="T104" fmla="*/ 82 w 90"/>
                  <a:gd name="T105" fmla="*/ 45 h 131"/>
                  <a:gd name="T106" fmla="*/ 62 w 90"/>
                  <a:gd name="T107" fmla="*/ 78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131">
                    <a:moveTo>
                      <a:pt x="24" y="101"/>
                    </a:moveTo>
                    <a:cubicBezTo>
                      <a:pt x="25" y="107"/>
                      <a:pt x="25" y="107"/>
                      <a:pt x="25" y="107"/>
                    </a:cubicBezTo>
                    <a:cubicBezTo>
                      <a:pt x="31" y="110"/>
                      <a:pt x="38" y="111"/>
                      <a:pt x="45" y="111"/>
                    </a:cubicBezTo>
                    <a:cubicBezTo>
                      <a:pt x="52" y="111"/>
                      <a:pt x="59" y="110"/>
                      <a:pt x="65" y="107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60" y="103"/>
                      <a:pt x="53" y="104"/>
                      <a:pt x="45" y="104"/>
                    </a:cubicBezTo>
                    <a:cubicBezTo>
                      <a:pt x="38" y="104"/>
                      <a:pt x="31" y="103"/>
                      <a:pt x="24" y="101"/>
                    </a:cubicBezTo>
                    <a:close/>
                    <a:moveTo>
                      <a:pt x="26" y="113"/>
                    </a:moveTo>
                    <a:cubicBezTo>
                      <a:pt x="27" y="120"/>
                      <a:pt x="27" y="120"/>
                      <a:pt x="27" y="120"/>
                    </a:cubicBezTo>
                    <a:cubicBezTo>
                      <a:pt x="27" y="120"/>
                      <a:pt x="29" y="122"/>
                      <a:pt x="33" y="124"/>
                    </a:cubicBezTo>
                    <a:cubicBezTo>
                      <a:pt x="34" y="128"/>
                      <a:pt x="34" y="128"/>
                      <a:pt x="34" y="128"/>
                    </a:cubicBezTo>
                    <a:cubicBezTo>
                      <a:pt x="34" y="128"/>
                      <a:pt x="36" y="131"/>
                      <a:pt x="45" y="131"/>
                    </a:cubicBezTo>
                    <a:cubicBezTo>
                      <a:pt x="54" y="131"/>
                      <a:pt x="57" y="128"/>
                      <a:pt x="57" y="128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62" y="122"/>
                      <a:pt x="63" y="120"/>
                      <a:pt x="63" y="120"/>
                    </a:cubicBezTo>
                    <a:cubicBezTo>
                      <a:pt x="64" y="113"/>
                      <a:pt x="64" y="113"/>
                      <a:pt x="64" y="113"/>
                    </a:cubicBezTo>
                    <a:cubicBezTo>
                      <a:pt x="58" y="115"/>
                      <a:pt x="52" y="116"/>
                      <a:pt x="45" y="116"/>
                    </a:cubicBezTo>
                    <a:cubicBezTo>
                      <a:pt x="38" y="116"/>
                      <a:pt x="32" y="115"/>
                      <a:pt x="26" y="113"/>
                    </a:cubicBezTo>
                    <a:close/>
                    <a:moveTo>
                      <a:pt x="45" y="18"/>
                    </a:moveTo>
                    <a:cubicBezTo>
                      <a:pt x="46" y="18"/>
                      <a:pt x="47" y="17"/>
                      <a:pt x="47" y="16"/>
                    </a:cubicBezTo>
                    <a:cubicBezTo>
                      <a:pt x="47" y="15"/>
                      <a:pt x="46" y="14"/>
                      <a:pt x="45" y="14"/>
                    </a:cubicBezTo>
                    <a:cubicBezTo>
                      <a:pt x="28" y="14"/>
                      <a:pt x="14" y="28"/>
                      <a:pt x="14" y="45"/>
                    </a:cubicBezTo>
                    <a:cubicBezTo>
                      <a:pt x="14" y="46"/>
                      <a:pt x="15" y="47"/>
                      <a:pt x="16" y="47"/>
                    </a:cubicBezTo>
                    <a:cubicBezTo>
                      <a:pt x="18" y="47"/>
                      <a:pt x="19" y="46"/>
                      <a:pt x="19" y="45"/>
                    </a:cubicBezTo>
                    <a:cubicBezTo>
                      <a:pt x="19" y="30"/>
                      <a:pt x="31" y="18"/>
                      <a:pt x="45" y="18"/>
                    </a:cubicBezTo>
                    <a:close/>
                    <a:moveTo>
                      <a:pt x="55" y="62"/>
                    </a:moveTo>
                    <a:cubicBezTo>
                      <a:pt x="45" y="43"/>
                      <a:pt x="45" y="43"/>
                      <a:pt x="45" y="43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59" y="53"/>
                      <a:pt x="59" y="53"/>
                      <a:pt x="59" y="53"/>
                    </a:cubicBezTo>
                    <a:lnTo>
                      <a:pt x="55" y="62"/>
                    </a:lnTo>
                    <a:close/>
                    <a:moveTo>
                      <a:pt x="45" y="0"/>
                    </a:moveTo>
                    <a:cubicBezTo>
                      <a:pt x="20" y="0"/>
                      <a:pt x="0" y="20"/>
                      <a:pt x="0" y="45"/>
                    </a:cubicBezTo>
                    <a:cubicBezTo>
                      <a:pt x="0" y="61"/>
                      <a:pt x="9" y="75"/>
                      <a:pt x="22" y="83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30" y="97"/>
                      <a:pt x="37" y="99"/>
                      <a:pt x="45" y="99"/>
                    </a:cubicBezTo>
                    <a:cubicBezTo>
                      <a:pt x="53" y="99"/>
                      <a:pt x="60" y="97"/>
                      <a:pt x="67" y="95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81" y="75"/>
                      <a:pt x="90" y="61"/>
                      <a:pt x="90" y="45"/>
                    </a:cubicBezTo>
                    <a:cubicBezTo>
                      <a:pt x="90" y="20"/>
                      <a:pt x="70" y="0"/>
                      <a:pt x="45" y="0"/>
                    </a:cubicBezTo>
                    <a:close/>
                    <a:moveTo>
                      <a:pt x="62" y="78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57" y="91"/>
                      <a:pt x="45" y="91"/>
                    </a:cubicBezTo>
                    <a:cubicBezTo>
                      <a:pt x="34" y="91"/>
                      <a:pt x="30" y="89"/>
                      <a:pt x="30" y="8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16" y="72"/>
                      <a:pt x="8" y="59"/>
                      <a:pt x="8" y="45"/>
                    </a:cubicBezTo>
                    <a:cubicBezTo>
                      <a:pt x="8" y="24"/>
                      <a:pt x="25" y="8"/>
                      <a:pt x="45" y="8"/>
                    </a:cubicBezTo>
                    <a:cubicBezTo>
                      <a:pt x="66" y="8"/>
                      <a:pt x="82" y="24"/>
                      <a:pt x="82" y="45"/>
                    </a:cubicBezTo>
                    <a:cubicBezTo>
                      <a:pt x="82" y="59"/>
                      <a:pt x="74" y="72"/>
                      <a:pt x="62" y="78"/>
                    </a:cubicBezTo>
                    <a:close/>
                  </a:path>
                </a:pathLst>
              </a:custGeom>
              <a:solidFill>
                <a:srgbClr val="5A678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99" name="Group 30">
              <a:extLst>
                <a:ext uri="{FF2B5EF4-FFF2-40B4-BE49-F238E27FC236}">
                  <a16:creationId xmlns:a16="http://schemas.microsoft.com/office/drawing/2014/main" id="{1ACF707F-B266-4074-80E7-53595BC27061}"/>
                </a:ext>
              </a:extLst>
            </p:cNvPr>
            <p:cNvGrpSpPr/>
            <p:nvPr/>
          </p:nvGrpSpPr>
          <p:grpSpPr>
            <a:xfrm>
              <a:off x="4762501" y="4159250"/>
              <a:ext cx="1695450" cy="1695450"/>
              <a:chOff x="4762501" y="4159250"/>
              <a:chExt cx="1695450" cy="1695450"/>
            </a:xfrm>
          </p:grpSpPr>
          <p:sp>
            <p:nvSpPr>
              <p:cNvPr id="107" name="Freeform 394">
                <a:extLst>
                  <a:ext uri="{FF2B5EF4-FFF2-40B4-BE49-F238E27FC236}">
                    <a16:creationId xmlns:a16="http://schemas.microsoft.com/office/drawing/2014/main" id="{EF626B21-F98F-4451-AE81-7A6A3DF7C671}"/>
                  </a:ext>
                </a:extLst>
              </p:cNvPr>
              <p:cNvSpPr/>
              <p:nvPr/>
            </p:nvSpPr>
            <p:spPr bwMode="auto">
              <a:xfrm>
                <a:off x="4762501" y="4159250"/>
                <a:ext cx="1695450" cy="1695450"/>
              </a:xfrm>
              <a:custGeom>
                <a:avLst/>
                <a:gdLst>
                  <a:gd name="T0" fmla="*/ 0 w 534"/>
                  <a:gd name="T1" fmla="*/ 474 h 534"/>
                  <a:gd name="T2" fmla="*/ 0 w 534"/>
                  <a:gd name="T3" fmla="*/ 534 h 534"/>
                  <a:gd name="T4" fmla="*/ 534 w 534"/>
                  <a:gd name="T5" fmla="*/ 0 h 534"/>
                  <a:gd name="T6" fmla="*/ 474 w 534"/>
                  <a:gd name="T7" fmla="*/ 0 h 534"/>
                  <a:gd name="T8" fmla="*/ 0 w 534"/>
                  <a:gd name="T9" fmla="*/ 47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4" h="534">
                    <a:moveTo>
                      <a:pt x="0" y="474"/>
                    </a:moveTo>
                    <a:cubicBezTo>
                      <a:pt x="0" y="534"/>
                      <a:pt x="0" y="534"/>
                      <a:pt x="0" y="534"/>
                    </a:cubicBezTo>
                    <a:cubicBezTo>
                      <a:pt x="281" y="506"/>
                      <a:pt x="506" y="281"/>
                      <a:pt x="534" y="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46" y="248"/>
                      <a:pt x="248" y="446"/>
                      <a:pt x="0" y="474"/>
                    </a:cubicBez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08" name="Freeform 399">
                <a:extLst>
                  <a:ext uri="{FF2B5EF4-FFF2-40B4-BE49-F238E27FC236}">
                    <a16:creationId xmlns:a16="http://schemas.microsoft.com/office/drawing/2014/main" id="{150CAC86-A5FF-461F-A663-7A62A4615419}"/>
                  </a:ext>
                </a:extLst>
              </p:cNvPr>
              <p:cNvSpPr/>
              <p:nvPr/>
            </p:nvSpPr>
            <p:spPr bwMode="auto">
              <a:xfrm>
                <a:off x="4762501" y="4159250"/>
                <a:ext cx="568325" cy="568325"/>
              </a:xfrm>
              <a:custGeom>
                <a:avLst/>
                <a:gdLst>
                  <a:gd name="T0" fmla="*/ 310 w 358"/>
                  <a:gd name="T1" fmla="*/ 310 h 358"/>
                  <a:gd name="T2" fmla="*/ 0 w 358"/>
                  <a:gd name="T3" fmla="*/ 310 h 358"/>
                  <a:gd name="T4" fmla="*/ 0 w 358"/>
                  <a:gd name="T5" fmla="*/ 358 h 358"/>
                  <a:gd name="T6" fmla="*/ 358 w 358"/>
                  <a:gd name="T7" fmla="*/ 358 h 358"/>
                  <a:gd name="T8" fmla="*/ 358 w 358"/>
                  <a:gd name="T9" fmla="*/ 0 h 358"/>
                  <a:gd name="T10" fmla="*/ 310 w 358"/>
                  <a:gd name="T11" fmla="*/ 0 h 358"/>
                  <a:gd name="T12" fmla="*/ 310 w 358"/>
                  <a:gd name="T13" fmla="*/ 31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8" h="358">
                    <a:moveTo>
                      <a:pt x="310" y="310"/>
                    </a:moveTo>
                    <a:lnTo>
                      <a:pt x="0" y="310"/>
                    </a:lnTo>
                    <a:lnTo>
                      <a:pt x="0" y="358"/>
                    </a:lnTo>
                    <a:lnTo>
                      <a:pt x="358" y="358"/>
                    </a:lnTo>
                    <a:lnTo>
                      <a:pt x="358" y="0"/>
                    </a:lnTo>
                    <a:lnTo>
                      <a:pt x="310" y="0"/>
                    </a:lnTo>
                    <a:lnTo>
                      <a:pt x="310" y="31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09" name="Freeform 406">
                <a:extLst>
                  <a:ext uri="{FF2B5EF4-FFF2-40B4-BE49-F238E27FC236}">
                    <a16:creationId xmlns:a16="http://schemas.microsoft.com/office/drawing/2014/main" id="{DC35E755-F60C-4DCB-8682-4B09E27B3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651" y="4721225"/>
                <a:ext cx="314325" cy="317500"/>
              </a:xfrm>
              <a:custGeom>
                <a:avLst/>
                <a:gdLst>
                  <a:gd name="T0" fmla="*/ 44 w 99"/>
                  <a:gd name="T1" fmla="*/ 45 h 100"/>
                  <a:gd name="T2" fmla="*/ 44 w 99"/>
                  <a:gd name="T3" fmla="*/ 56 h 100"/>
                  <a:gd name="T4" fmla="*/ 49 w 99"/>
                  <a:gd name="T5" fmla="*/ 58 h 100"/>
                  <a:gd name="T6" fmla="*/ 55 w 99"/>
                  <a:gd name="T7" fmla="*/ 56 h 100"/>
                  <a:gd name="T8" fmla="*/ 55 w 99"/>
                  <a:gd name="T9" fmla="*/ 45 h 100"/>
                  <a:gd name="T10" fmla="*/ 44 w 99"/>
                  <a:gd name="T11" fmla="*/ 45 h 100"/>
                  <a:gd name="T12" fmla="*/ 23 w 99"/>
                  <a:gd name="T13" fmla="*/ 24 h 100"/>
                  <a:gd name="T14" fmla="*/ 23 w 99"/>
                  <a:gd name="T15" fmla="*/ 35 h 100"/>
                  <a:gd name="T16" fmla="*/ 28 w 99"/>
                  <a:gd name="T17" fmla="*/ 38 h 100"/>
                  <a:gd name="T18" fmla="*/ 34 w 99"/>
                  <a:gd name="T19" fmla="*/ 35 h 100"/>
                  <a:gd name="T20" fmla="*/ 34 w 99"/>
                  <a:gd name="T21" fmla="*/ 24 h 100"/>
                  <a:gd name="T22" fmla="*/ 23 w 99"/>
                  <a:gd name="T23" fmla="*/ 24 h 100"/>
                  <a:gd name="T24" fmla="*/ 2 w 99"/>
                  <a:gd name="T25" fmla="*/ 3 h 100"/>
                  <a:gd name="T26" fmla="*/ 0 w 99"/>
                  <a:gd name="T27" fmla="*/ 9 h 100"/>
                  <a:gd name="T28" fmla="*/ 2 w 99"/>
                  <a:gd name="T29" fmla="*/ 14 h 100"/>
                  <a:gd name="T30" fmla="*/ 8 w 99"/>
                  <a:gd name="T31" fmla="*/ 17 h 100"/>
                  <a:gd name="T32" fmla="*/ 13 w 99"/>
                  <a:gd name="T33" fmla="*/ 14 h 100"/>
                  <a:gd name="T34" fmla="*/ 16 w 99"/>
                  <a:gd name="T35" fmla="*/ 9 h 100"/>
                  <a:gd name="T36" fmla="*/ 13 w 99"/>
                  <a:gd name="T37" fmla="*/ 3 h 100"/>
                  <a:gd name="T38" fmla="*/ 2 w 99"/>
                  <a:gd name="T39" fmla="*/ 3 h 100"/>
                  <a:gd name="T40" fmla="*/ 96 w 99"/>
                  <a:gd name="T41" fmla="*/ 86 h 100"/>
                  <a:gd name="T42" fmla="*/ 85 w 99"/>
                  <a:gd name="T43" fmla="*/ 86 h 100"/>
                  <a:gd name="T44" fmla="*/ 83 w 99"/>
                  <a:gd name="T45" fmla="*/ 92 h 100"/>
                  <a:gd name="T46" fmla="*/ 85 w 99"/>
                  <a:gd name="T47" fmla="*/ 98 h 100"/>
                  <a:gd name="T48" fmla="*/ 91 w 99"/>
                  <a:gd name="T49" fmla="*/ 100 h 100"/>
                  <a:gd name="T50" fmla="*/ 96 w 99"/>
                  <a:gd name="T51" fmla="*/ 98 h 100"/>
                  <a:gd name="T52" fmla="*/ 99 w 99"/>
                  <a:gd name="T53" fmla="*/ 92 h 100"/>
                  <a:gd name="T54" fmla="*/ 96 w 99"/>
                  <a:gd name="T55" fmla="*/ 86 h 100"/>
                  <a:gd name="T56" fmla="*/ 64 w 99"/>
                  <a:gd name="T57" fmla="*/ 65 h 100"/>
                  <a:gd name="T58" fmla="*/ 64 w 99"/>
                  <a:gd name="T59" fmla="*/ 77 h 100"/>
                  <a:gd name="T60" fmla="*/ 70 w 99"/>
                  <a:gd name="T61" fmla="*/ 79 h 100"/>
                  <a:gd name="T62" fmla="*/ 76 w 99"/>
                  <a:gd name="T63" fmla="*/ 77 h 100"/>
                  <a:gd name="T64" fmla="*/ 76 w 99"/>
                  <a:gd name="T65" fmla="*/ 65 h 100"/>
                  <a:gd name="T66" fmla="*/ 64 w 99"/>
                  <a:gd name="T67" fmla="*/ 6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9" h="100">
                    <a:moveTo>
                      <a:pt x="44" y="45"/>
                    </a:moveTo>
                    <a:cubicBezTo>
                      <a:pt x="40" y="48"/>
                      <a:pt x="40" y="53"/>
                      <a:pt x="44" y="56"/>
                    </a:cubicBezTo>
                    <a:cubicBezTo>
                      <a:pt x="45" y="58"/>
                      <a:pt x="47" y="58"/>
                      <a:pt x="49" y="58"/>
                    </a:cubicBezTo>
                    <a:cubicBezTo>
                      <a:pt x="51" y="58"/>
                      <a:pt x="53" y="58"/>
                      <a:pt x="55" y="56"/>
                    </a:cubicBezTo>
                    <a:cubicBezTo>
                      <a:pt x="58" y="53"/>
                      <a:pt x="58" y="48"/>
                      <a:pt x="55" y="45"/>
                    </a:cubicBezTo>
                    <a:cubicBezTo>
                      <a:pt x="52" y="42"/>
                      <a:pt x="47" y="42"/>
                      <a:pt x="44" y="45"/>
                    </a:cubicBezTo>
                    <a:close/>
                    <a:moveTo>
                      <a:pt x="23" y="24"/>
                    </a:moveTo>
                    <a:cubicBezTo>
                      <a:pt x="20" y="27"/>
                      <a:pt x="20" y="32"/>
                      <a:pt x="23" y="35"/>
                    </a:cubicBezTo>
                    <a:cubicBezTo>
                      <a:pt x="24" y="37"/>
                      <a:pt x="26" y="38"/>
                      <a:pt x="28" y="38"/>
                    </a:cubicBezTo>
                    <a:cubicBezTo>
                      <a:pt x="30" y="38"/>
                      <a:pt x="33" y="37"/>
                      <a:pt x="34" y="35"/>
                    </a:cubicBezTo>
                    <a:cubicBezTo>
                      <a:pt x="37" y="32"/>
                      <a:pt x="37" y="27"/>
                      <a:pt x="34" y="24"/>
                    </a:cubicBezTo>
                    <a:cubicBezTo>
                      <a:pt x="31" y="21"/>
                      <a:pt x="26" y="21"/>
                      <a:pt x="23" y="24"/>
                    </a:cubicBezTo>
                    <a:close/>
                    <a:moveTo>
                      <a:pt x="2" y="3"/>
                    </a:moveTo>
                    <a:cubicBezTo>
                      <a:pt x="0" y="5"/>
                      <a:pt x="0" y="7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6"/>
                      <a:pt x="6" y="17"/>
                      <a:pt x="8" y="17"/>
                    </a:cubicBezTo>
                    <a:cubicBezTo>
                      <a:pt x="10" y="17"/>
                      <a:pt x="12" y="16"/>
                      <a:pt x="13" y="14"/>
                    </a:cubicBezTo>
                    <a:cubicBezTo>
                      <a:pt x="15" y="13"/>
                      <a:pt x="16" y="11"/>
                      <a:pt x="16" y="9"/>
                    </a:cubicBezTo>
                    <a:cubicBezTo>
                      <a:pt x="16" y="7"/>
                      <a:pt x="15" y="5"/>
                      <a:pt x="13" y="3"/>
                    </a:cubicBezTo>
                    <a:cubicBezTo>
                      <a:pt x="10" y="0"/>
                      <a:pt x="5" y="0"/>
                      <a:pt x="2" y="3"/>
                    </a:cubicBezTo>
                    <a:close/>
                    <a:moveTo>
                      <a:pt x="96" y="86"/>
                    </a:moveTo>
                    <a:cubicBezTo>
                      <a:pt x="93" y="83"/>
                      <a:pt x="88" y="83"/>
                      <a:pt x="85" y="86"/>
                    </a:cubicBezTo>
                    <a:cubicBezTo>
                      <a:pt x="84" y="88"/>
                      <a:pt x="83" y="90"/>
                      <a:pt x="83" y="92"/>
                    </a:cubicBezTo>
                    <a:cubicBezTo>
                      <a:pt x="83" y="94"/>
                      <a:pt x="84" y="96"/>
                      <a:pt x="85" y="98"/>
                    </a:cubicBezTo>
                    <a:cubicBezTo>
                      <a:pt x="87" y="99"/>
                      <a:pt x="89" y="100"/>
                      <a:pt x="91" y="100"/>
                    </a:cubicBezTo>
                    <a:cubicBezTo>
                      <a:pt x="93" y="100"/>
                      <a:pt x="95" y="99"/>
                      <a:pt x="96" y="98"/>
                    </a:cubicBezTo>
                    <a:cubicBezTo>
                      <a:pt x="98" y="96"/>
                      <a:pt x="99" y="94"/>
                      <a:pt x="99" y="92"/>
                    </a:cubicBezTo>
                    <a:cubicBezTo>
                      <a:pt x="99" y="90"/>
                      <a:pt x="98" y="88"/>
                      <a:pt x="96" y="86"/>
                    </a:cubicBezTo>
                    <a:close/>
                    <a:moveTo>
                      <a:pt x="64" y="65"/>
                    </a:moveTo>
                    <a:cubicBezTo>
                      <a:pt x="61" y="69"/>
                      <a:pt x="61" y="74"/>
                      <a:pt x="64" y="77"/>
                    </a:cubicBezTo>
                    <a:cubicBezTo>
                      <a:pt x="66" y="78"/>
                      <a:pt x="68" y="79"/>
                      <a:pt x="70" y="79"/>
                    </a:cubicBezTo>
                    <a:cubicBezTo>
                      <a:pt x="72" y="79"/>
                      <a:pt x="74" y="78"/>
                      <a:pt x="76" y="77"/>
                    </a:cubicBezTo>
                    <a:cubicBezTo>
                      <a:pt x="79" y="74"/>
                      <a:pt x="79" y="69"/>
                      <a:pt x="76" y="65"/>
                    </a:cubicBezTo>
                    <a:cubicBezTo>
                      <a:pt x="72" y="62"/>
                      <a:pt x="67" y="62"/>
                      <a:pt x="64" y="65"/>
                    </a:cubicBez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0" name="Oval 414">
                <a:extLst>
                  <a:ext uri="{FF2B5EF4-FFF2-40B4-BE49-F238E27FC236}">
                    <a16:creationId xmlns:a16="http://schemas.microsoft.com/office/drawing/2014/main" id="{B871C15B-9C89-41C7-9E00-E65B61F42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326" y="4918075"/>
                <a:ext cx="647700" cy="6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1" name="Freeform 415">
                <a:extLst>
                  <a:ext uri="{FF2B5EF4-FFF2-40B4-BE49-F238E27FC236}">
                    <a16:creationId xmlns:a16="http://schemas.microsoft.com/office/drawing/2014/main" id="{834E0D4A-E6BF-4652-B9D5-A4DC6E40A6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26" y="4905375"/>
                <a:ext cx="673100" cy="673100"/>
              </a:xfrm>
              <a:custGeom>
                <a:avLst/>
                <a:gdLst>
                  <a:gd name="T0" fmla="*/ 106 w 212"/>
                  <a:gd name="T1" fmla="*/ 212 h 212"/>
                  <a:gd name="T2" fmla="*/ 0 w 212"/>
                  <a:gd name="T3" fmla="*/ 106 h 212"/>
                  <a:gd name="T4" fmla="*/ 106 w 212"/>
                  <a:gd name="T5" fmla="*/ 0 h 212"/>
                  <a:gd name="T6" fmla="*/ 212 w 212"/>
                  <a:gd name="T7" fmla="*/ 106 h 212"/>
                  <a:gd name="T8" fmla="*/ 106 w 212"/>
                  <a:gd name="T9" fmla="*/ 212 h 212"/>
                  <a:gd name="T10" fmla="*/ 106 w 212"/>
                  <a:gd name="T11" fmla="*/ 8 h 212"/>
                  <a:gd name="T12" fmla="*/ 8 w 212"/>
                  <a:gd name="T13" fmla="*/ 106 h 212"/>
                  <a:gd name="T14" fmla="*/ 106 w 212"/>
                  <a:gd name="T15" fmla="*/ 204 h 212"/>
                  <a:gd name="T16" fmla="*/ 204 w 212"/>
                  <a:gd name="T17" fmla="*/ 106 h 212"/>
                  <a:gd name="T18" fmla="*/ 106 w 212"/>
                  <a:gd name="T19" fmla="*/ 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2" h="212">
                    <a:moveTo>
                      <a:pt x="106" y="212"/>
                    </a:moveTo>
                    <a:cubicBezTo>
                      <a:pt x="47" y="212"/>
                      <a:pt x="0" y="164"/>
                      <a:pt x="0" y="106"/>
                    </a:cubicBezTo>
                    <a:cubicBezTo>
                      <a:pt x="0" y="47"/>
                      <a:pt x="47" y="0"/>
                      <a:pt x="106" y="0"/>
                    </a:cubicBezTo>
                    <a:cubicBezTo>
                      <a:pt x="164" y="0"/>
                      <a:pt x="212" y="47"/>
                      <a:pt x="212" y="106"/>
                    </a:cubicBezTo>
                    <a:cubicBezTo>
                      <a:pt x="212" y="164"/>
                      <a:pt x="164" y="212"/>
                      <a:pt x="106" y="212"/>
                    </a:cubicBezTo>
                    <a:close/>
                    <a:moveTo>
                      <a:pt x="106" y="8"/>
                    </a:moveTo>
                    <a:cubicBezTo>
                      <a:pt x="52" y="8"/>
                      <a:pt x="8" y="52"/>
                      <a:pt x="8" y="106"/>
                    </a:cubicBezTo>
                    <a:cubicBezTo>
                      <a:pt x="8" y="160"/>
                      <a:pt x="52" y="204"/>
                      <a:pt x="106" y="204"/>
                    </a:cubicBezTo>
                    <a:cubicBezTo>
                      <a:pt x="160" y="204"/>
                      <a:pt x="204" y="160"/>
                      <a:pt x="204" y="106"/>
                    </a:cubicBezTo>
                    <a:cubicBezTo>
                      <a:pt x="204" y="52"/>
                      <a:pt x="160" y="8"/>
                      <a:pt x="106" y="8"/>
                    </a:cubicBez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2" name="Freeform 416">
                <a:extLst>
                  <a:ext uri="{FF2B5EF4-FFF2-40B4-BE49-F238E27FC236}">
                    <a16:creationId xmlns:a16="http://schemas.microsoft.com/office/drawing/2014/main" id="{D73E601B-E572-4112-8890-C3B9D5F4B2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8651" y="5057775"/>
                <a:ext cx="285750" cy="358775"/>
              </a:xfrm>
              <a:custGeom>
                <a:avLst/>
                <a:gdLst>
                  <a:gd name="T0" fmla="*/ 130 w 180"/>
                  <a:gd name="T1" fmla="*/ 66 h 226"/>
                  <a:gd name="T2" fmla="*/ 32 w 180"/>
                  <a:gd name="T3" fmla="*/ 66 h 226"/>
                  <a:gd name="T4" fmla="*/ 32 w 180"/>
                  <a:gd name="T5" fmla="*/ 78 h 226"/>
                  <a:gd name="T6" fmla="*/ 130 w 180"/>
                  <a:gd name="T7" fmla="*/ 78 h 226"/>
                  <a:gd name="T8" fmla="*/ 130 w 180"/>
                  <a:gd name="T9" fmla="*/ 66 h 226"/>
                  <a:gd name="T10" fmla="*/ 130 w 180"/>
                  <a:gd name="T11" fmla="*/ 38 h 226"/>
                  <a:gd name="T12" fmla="*/ 32 w 180"/>
                  <a:gd name="T13" fmla="*/ 38 h 226"/>
                  <a:gd name="T14" fmla="*/ 32 w 180"/>
                  <a:gd name="T15" fmla="*/ 52 h 226"/>
                  <a:gd name="T16" fmla="*/ 130 w 180"/>
                  <a:gd name="T17" fmla="*/ 52 h 226"/>
                  <a:gd name="T18" fmla="*/ 130 w 180"/>
                  <a:gd name="T19" fmla="*/ 38 h 226"/>
                  <a:gd name="T20" fmla="*/ 130 w 180"/>
                  <a:gd name="T21" fmla="*/ 92 h 226"/>
                  <a:gd name="T22" fmla="*/ 32 w 180"/>
                  <a:gd name="T23" fmla="*/ 92 h 226"/>
                  <a:gd name="T24" fmla="*/ 32 w 180"/>
                  <a:gd name="T25" fmla="*/ 106 h 226"/>
                  <a:gd name="T26" fmla="*/ 130 w 180"/>
                  <a:gd name="T27" fmla="*/ 106 h 226"/>
                  <a:gd name="T28" fmla="*/ 130 w 180"/>
                  <a:gd name="T29" fmla="*/ 92 h 226"/>
                  <a:gd name="T30" fmla="*/ 32 w 180"/>
                  <a:gd name="T31" fmla="*/ 134 h 226"/>
                  <a:gd name="T32" fmla="*/ 80 w 180"/>
                  <a:gd name="T33" fmla="*/ 134 h 226"/>
                  <a:gd name="T34" fmla="*/ 80 w 180"/>
                  <a:gd name="T35" fmla="*/ 120 h 226"/>
                  <a:gd name="T36" fmla="*/ 32 w 180"/>
                  <a:gd name="T37" fmla="*/ 120 h 226"/>
                  <a:gd name="T38" fmla="*/ 32 w 180"/>
                  <a:gd name="T39" fmla="*/ 134 h 226"/>
                  <a:gd name="T40" fmla="*/ 160 w 180"/>
                  <a:gd name="T41" fmla="*/ 20 h 226"/>
                  <a:gd name="T42" fmla="*/ 160 w 180"/>
                  <a:gd name="T43" fmla="*/ 0 h 226"/>
                  <a:gd name="T44" fmla="*/ 0 w 180"/>
                  <a:gd name="T45" fmla="*/ 0 h 226"/>
                  <a:gd name="T46" fmla="*/ 0 w 180"/>
                  <a:gd name="T47" fmla="*/ 206 h 226"/>
                  <a:gd name="T48" fmla="*/ 20 w 180"/>
                  <a:gd name="T49" fmla="*/ 206 h 226"/>
                  <a:gd name="T50" fmla="*/ 20 w 180"/>
                  <a:gd name="T51" fmla="*/ 226 h 226"/>
                  <a:gd name="T52" fmla="*/ 180 w 180"/>
                  <a:gd name="T53" fmla="*/ 226 h 226"/>
                  <a:gd name="T54" fmla="*/ 180 w 180"/>
                  <a:gd name="T55" fmla="*/ 20 h 226"/>
                  <a:gd name="T56" fmla="*/ 160 w 180"/>
                  <a:gd name="T57" fmla="*/ 20 h 226"/>
                  <a:gd name="T58" fmla="*/ 12 w 180"/>
                  <a:gd name="T59" fmla="*/ 196 h 226"/>
                  <a:gd name="T60" fmla="*/ 12 w 180"/>
                  <a:gd name="T61" fmla="*/ 10 h 226"/>
                  <a:gd name="T62" fmla="*/ 150 w 180"/>
                  <a:gd name="T63" fmla="*/ 10 h 226"/>
                  <a:gd name="T64" fmla="*/ 150 w 180"/>
                  <a:gd name="T65" fmla="*/ 148 h 226"/>
                  <a:gd name="T66" fmla="*/ 102 w 180"/>
                  <a:gd name="T67" fmla="*/ 148 h 226"/>
                  <a:gd name="T68" fmla="*/ 102 w 180"/>
                  <a:gd name="T69" fmla="*/ 196 h 226"/>
                  <a:gd name="T70" fmla="*/ 12 w 180"/>
                  <a:gd name="T71" fmla="*/ 196 h 226"/>
                  <a:gd name="T72" fmla="*/ 170 w 180"/>
                  <a:gd name="T73" fmla="*/ 216 h 226"/>
                  <a:gd name="T74" fmla="*/ 32 w 180"/>
                  <a:gd name="T75" fmla="*/ 216 h 226"/>
                  <a:gd name="T76" fmla="*/ 32 w 180"/>
                  <a:gd name="T77" fmla="*/ 206 h 226"/>
                  <a:gd name="T78" fmla="*/ 108 w 180"/>
                  <a:gd name="T79" fmla="*/ 206 h 226"/>
                  <a:gd name="T80" fmla="*/ 160 w 180"/>
                  <a:gd name="T81" fmla="*/ 154 h 226"/>
                  <a:gd name="T82" fmla="*/ 160 w 180"/>
                  <a:gd name="T83" fmla="*/ 30 h 226"/>
                  <a:gd name="T84" fmla="*/ 170 w 180"/>
                  <a:gd name="T85" fmla="*/ 30 h 226"/>
                  <a:gd name="T86" fmla="*/ 170 w 180"/>
                  <a:gd name="T87" fmla="*/ 21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" h="226">
                    <a:moveTo>
                      <a:pt x="130" y="66"/>
                    </a:moveTo>
                    <a:lnTo>
                      <a:pt x="32" y="66"/>
                    </a:lnTo>
                    <a:lnTo>
                      <a:pt x="32" y="78"/>
                    </a:lnTo>
                    <a:lnTo>
                      <a:pt x="130" y="78"/>
                    </a:lnTo>
                    <a:lnTo>
                      <a:pt x="130" y="66"/>
                    </a:lnTo>
                    <a:close/>
                    <a:moveTo>
                      <a:pt x="130" y="38"/>
                    </a:moveTo>
                    <a:lnTo>
                      <a:pt x="32" y="38"/>
                    </a:lnTo>
                    <a:lnTo>
                      <a:pt x="32" y="52"/>
                    </a:lnTo>
                    <a:lnTo>
                      <a:pt x="130" y="52"/>
                    </a:lnTo>
                    <a:lnTo>
                      <a:pt x="130" y="38"/>
                    </a:lnTo>
                    <a:close/>
                    <a:moveTo>
                      <a:pt x="130" y="92"/>
                    </a:moveTo>
                    <a:lnTo>
                      <a:pt x="32" y="92"/>
                    </a:lnTo>
                    <a:lnTo>
                      <a:pt x="32" y="106"/>
                    </a:lnTo>
                    <a:lnTo>
                      <a:pt x="130" y="106"/>
                    </a:lnTo>
                    <a:lnTo>
                      <a:pt x="130" y="92"/>
                    </a:lnTo>
                    <a:close/>
                    <a:moveTo>
                      <a:pt x="32" y="134"/>
                    </a:moveTo>
                    <a:lnTo>
                      <a:pt x="80" y="134"/>
                    </a:lnTo>
                    <a:lnTo>
                      <a:pt x="80" y="120"/>
                    </a:lnTo>
                    <a:lnTo>
                      <a:pt x="32" y="120"/>
                    </a:lnTo>
                    <a:lnTo>
                      <a:pt x="32" y="134"/>
                    </a:lnTo>
                    <a:close/>
                    <a:moveTo>
                      <a:pt x="160" y="20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0" y="206"/>
                    </a:lnTo>
                    <a:lnTo>
                      <a:pt x="20" y="226"/>
                    </a:lnTo>
                    <a:lnTo>
                      <a:pt x="180" y="226"/>
                    </a:lnTo>
                    <a:lnTo>
                      <a:pt x="180" y="20"/>
                    </a:lnTo>
                    <a:lnTo>
                      <a:pt x="160" y="20"/>
                    </a:lnTo>
                    <a:close/>
                    <a:moveTo>
                      <a:pt x="12" y="196"/>
                    </a:moveTo>
                    <a:lnTo>
                      <a:pt x="12" y="10"/>
                    </a:lnTo>
                    <a:lnTo>
                      <a:pt x="150" y="10"/>
                    </a:lnTo>
                    <a:lnTo>
                      <a:pt x="150" y="148"/>
                    </a:lnTo>
                    <a:lnTo>
                      <a:pt x="102" y="148"/>
                    </a:lnTo>
                    <a:lnTo>
                      <a:pt x="102" y="196"/>
                    </a:lnTo>
                    <a:lnTo>
                      <a:pt x="12" y="196"/>
                    </a:lnTo>
                    <a:close/>
                    <a:moveTo>
                      <a:pt x="170" y="216"/>
                    </a:moveTo>
                    <a:lnTo>
                      <a:pt x="32" y="216"/>
                    </a:lnTo>
                    <a:lnTo>
                      <a:pt x="32" y="206"/>
                    </a:lnTo>
                    <a:lnTo>
                      <a:pt x="108" y="206"/>
                    </a:lnTo>
                    <a:lnTo>
                      <a:pt x="160" y="154"/>
                    </a:lnTo>
                    <a:lnTo>
                      <a:pt x="160" y="30"/>
                    </a:lnTo>
                    <a:lnTo>
                      <a:pt x="170" y="30"/>
                    </a:lnTo>
                    <a:lnTo>
                      <a:pt x="170" y="21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0" name="Group 31">
              <a:extLst>
                <a:ext uri="{FF2B5EF4-FFF2-40B4-BE49-F238E27FC236}">
                  <a16:creationId xmlns:a16="http://schemas.microsoft.com/office/drawing/2014/main" id="{859B6A9E-3066-42FC-A30A-94186F4FCB9A}"/>
                </a:ext>
              </a:extLst>
            </p:cNvPr>
            <p:cNvGrpSpPr/>
            <p:nvPr/>
          </p:nvGrpSpPr>
          <p:grpSpPr>
            <a:xfrm>
              <a:off x="4762501" y="2082800"/>
              <a:ext cx="1695450" cy="1695450"/>
              <a:chOff x="4762501" y="2082800"/>
              <a:chExt cx="1695450" cy="1695450"/>
            </a:xfrm>
          </p:grpSpPr>
          <p:sp>
            <p:nvSpPr>
              <p:cNvPr id="101" name="Freeform 395">
                <a:extLst>
                  <a:ext uri="{FF2B5EF4-FFF2-40B4-BE49-F238E27FC236}">
                    <a16:creationId xmlns:a16="http://schemas.microsoft.com/office/drawing/2014/main" id="{559393D7-27EC-43E1-ABF4-2F6BA904DE4E}"/>
                  </a:ext>
                </a:extLst>
              </p:cNvPr>
              <p:cNvSpPr/>
              <p:nvPr/>
            </p:nvSpPr>
            <p:spPr bwMode="auto">
              <a:xfrm>
                <a:off x="4762501" y="2082800"/>
                <a:ext cx="1695450" cy="1695450"/>
              </a:xfrm>
              <a:custGeom>
                <a:avLst/>
                <a:gdLst>
                  <a:gd name="T0" fmla="*/ 474 w 534"/>
                  <a:gd name="T1" fmla="*/ 534 h 534"/>
                  <a:gd name="T2" fmla="*/ 534 w 534"/>
                  <a:gd name="T3" fmla="*/ 534 h 534"/>
                  <a:gd name="T4" fmla="*/ 0 w 534"/>
                  <a:gd name="T5" fmla="*/ 0 h 534"/>
                  <a:gd name="T6" fmla="*/ 0 w 534"/>
                  <a:gd name="T7" fmla="*/ 60 h 534"/>
                  <a:gd name="T8" fmla="*/ 474 w 534"/>
                  <a:gd name="T9" fmla="*/ 53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4" h="534">
                    <a:moveTo>
                      <a:pt x="474" y="534"/>
                    </a:moveTo>
                    <a:cubicBezTo>
                      <a:pt x="534" y="534"/>
                      <a:pt x="534" y="534"/>
                      <a:pt x="534" y="534"/>
                    </a:cubicBezTo>
                    <a:cubicBezTo>
                      <a:pt x="506" y="253"/>
                      <a:pt x="281" y="28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48" y="88"/>
                      <a:pt x="446" y="286"/>
                      <a:pt x="474" y="534"/>
                    </a:cubicBez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02" name="Freeform 397">
                <a:extLst>
                  <a:ext uri="{FF2B5EF4-FFF2-40B4-BE49-F238E27FC236}">
                    <a16:creationId xmlns:a16="http://schemas.microsoft.com/office/drawing/2014/main" id="{D2F89CE9-4532-4498-BE45-D3D89A57B680}"/>
                  </a:ext>
                </a:extLst>
              </p:cNvPr>
              <p:cNvSpPr/>
              <p:nvPr/>
            </p:nvSpPr>
            <p:spPr bwMode="auto">
              <a:xfrm>
                <a:off x="4762501" y="3209925"/>
                <a:ext cx="568325" cy="568325"/>
              </a:xfrm>
              <a:custGeom>
                <a:avLst/>
                <a:gdLst>
                  <a:gd name="T0" fmla="*/ 0 w 358"/>
                  <a:gd name="T1" fmla="*/ 0 h 358"/>
                  <a:gd name="T2" fmla="*/ 0 w 358"/>
                  <a:gd name="T3" fmla="*/ 48 h 358"/>
                  <a:gd name="T4" fmla="*/ 310 w 358"/>
                  <a:gd name="T5" fmla="*/ 48 h 358"/>
                  <a:gd name="T6" fmla="*/ 310 w 358"/>
                  <a:gd name="T7" fmla="*/ 358 h 358"/>
                  <a:gd name="T8" fmla="*/ 358 w 358"/>
                  <a:gd name="T9" fmla="*/ 358 h 358"/>
                  <a:gd name="T10" fmla="*/ 358 w 358"/>
                  <a:gd name="T11" fmla="*/ 0 h 358"/>
                  <a:gd name="T12" fmla="*/ 0 w 358"/>
                  <a:gd name="T13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8" h="358">
                    <a:moveTo>
                      <a:pt x="0" y="0"/>
                    </a:moveTo>
                    <a:lnTo>
                      <a:pt x="0" y="48"/>
                    </a:lnTo>
                    <a:lnTo>
                      <a:pt x="310" y="48"/>
                    </a:lnTo>
                    <a:lnTo>
                      <a:pt x="310" y="358"/>
                    </a:lnTo>
                    <a:lnTo>
                      <a:pt x="358" y="358"/>
                    </a:lnTo>
                    <a:lnTo>
                      <a:pt x="3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03" name="Freeform 407">
                <a:extLst>
                  <a:ext uri="{FF2B5EF4-FFF2-40B4-BE49-F238E27FC236}">
                    <a16:creationId xmlns:a16="http://schemas.microsoft.com/office/drawing/2014/main" id="{D608A6F8-1632-40FC-AFCF-75B26D3DAD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651" y="2898775"/>
                <a:ext cx="314325" cy="314325"/>
              </a:xfrm>
              <a:custGeom>
                <a:avLst/>
                <a:gdLst>
                  <a:gd name="T0" fmla="*/ 23 w 99"/>
                  <a:gd name="T1" fmla="*/ 65 h 99"/>
                  <a:gd name="T2" fmla="*/ 23 w 99"/>
                  <a:gd name="T3" fmla="*/ 76 h 99"/>
                  <a:gd name="T4" fmla="*/ 28 w 99"/>
                  <a:gd name="T5" fmla="*/ 79 h 99"/>
                  <a:gd name="T6" fmla="*/ 34 w 99"/>
                  <a:gd name="T7" fmla="*/ 76 h 99"/>
                  <a:gd name="T8" fmla="*/ 34 w 99"/>
                  <a:gd name="T9" fmla="*/ 65 h 99"/>
                  <a:gd name="T10" fmla="*/ 23 w 99"/>
                  <a:gd name="T11" fmla="*/ 65 h 99"/>
                  <a:gd name="T12" fmla="*/ 2 w 99"/>
                  <a:gd name="T13" fmla="*/ 86 h 99"/>
                  <a:gd name="T14" fmla="*/ 0 w 99"/>
                  <a:gd name="T15" fmla="*/ 91 h 99"/>
                  <a:gd name="T16" fmla="*/ 2 w 99"/>
                  <a:gd name="T17" fmla="*/ 97 h 99"/>
                  <a:gd name="T18" fmla="*/ 8 w 99"/>
                  <a:gd name="T19" fmla="*/ 99 h 99"/>
                  <a:gd name="T20" fmla="*/ 13 w 99"/>
                  <a:gd name="T21" fmla="*/ 97 h 99"/>
                  <a:gd name="T22" fmla="*/ 16 w 99"/>
                  <a:gd name="T23" fmla="*/ 91 h 99"/>
                  <a:gd name="T24" fmla="*/ 13 w 99"/>
                  <a:gd name="T25" fmla="*/ 86 h 99"/>
                  <a:gd name="T26" fmla="*/ 2 w 99"/>
                  <a:gd name="T27" fmla="*/ 86 h 99"/>
                  <a:gd name="T28" fmla="*/ 44 w 99"/>
                  <a:gd name="T29" fmla="*/ 44 h 99"/>
                  <a:gd name="T30" fmla="*/ 44 w 99"/>
                  <a:gd name="T31" fmla="*/ 56 h 99"/>
                  <a:gd name="T32" fmla="*/ 49 w 99"/>
                  <a:gd name="T33" fmla="*/ 58 h 99"/>
                  <a:gd name="T34" fmla="*/ 55 w 99"/>
                  <a:gd name="T35" fmla="*/ 56 h 99"/>
                  <a:gd name="T36" fmla="*/ 55 w 99"/>
                  <a:gd name="T37" fmla="*/ 44 h 99"/>
                  <a:gd name="T38" fmla="*/ 44 w 99"/>
                  <a:gd name="T39" fmla="*/ 44 h 99"/>
                  <a:gd name="T40" fmla="*/ 96 w 99"/>
                  <a:gd name="T41" fmla="*/ 3 h 99"/>
                  <a:gd name="T42" fmla="*/ 85 w 99"/>
                  <a:gd name="T43" fmla="*/ 3 h 99"/>
                  <a:gd name="T44" fmla="*/ 83 w 99"/>
                  <a:gd name="T45" fmla="*/ 8 h 99"/>
                  <a:gd name="T46" fmla="*/ 85 w 99"/>
                  <a:gd name="T47" fmla="*/ 14 h 99"/>
                  <a:gd name="T48" fmla="*/ 91 w 99"/>
                  <a:gd name="T49" fmla="*/ 16 h 99"/>
                  <a:gd name="T50" fmla="*/ 96 w 99"/>
                  <a:gd name="T51" fmla="*/ 14 h 99"/>
                  <a:gd name="T52" fmla="*/ 99 w 99"/>
                  <a:gd name="T53" fmla="*/ 8 h 99"/>
                  <a:gd name="T54" fmla="*/ 96 w 99"/>
                  <a:gd name="T55" fmla="*/ 3 h 99"/>
                  <a:gd name="T56" fmla="*/ 64 w 99"/>
                  <a:gd name="T57" fmla="*/ 23 h 99"/>
                  <a:gd name="T58" fmla="*/ 64 w 99"/>
                  <a:gd name="T59" fmla="*/ 35 h 99"/>
                  <a:gd name="T60" fmla="*/ 70 w 99"/>
                  <a:gd name="T61" fmla="*/ 37 h 99"/>
                  <a:gd name="T62" fmla="*/ 76 w 99"/>
                  <a:gd name="T63" fmla="*/ 35 h 99"/>
                  <a:gd name="T64" fmla="*/ 76 w 99"/>
                  <a:gd name="T65" fmla="*/ 23 h 99"/>
                  <a:gd name="T66" fmla="*/ 64 w 99"/>
                  <a:gd name="T67" fmla="*/ 2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9" h="99">
                    <a:moveTo>
                      <a:pt x="23" y="65"/>
                    </a:moveTo>
                    <a:cubicBezTo>
                      <a:pt x="20" y="68"/>
                      <a:pt x="20" y="73"/>
                      <a:pt x="23" y="76"/>
                    </a:cubicBezTo>
                    <a:cubicBezTo>
                      <a:pt x="24" y="78"/>
                      <a:pt x="26" y="79"/>
                      <a:pt x="28" y="79"/>
                    </a:cubicBezTo>
                    <a:cubicBezTo>
                      <a:pt x="31" y="79"/>
                      <a:pt x="33" y="78"/>
                      <a:pt x="34" y="76"/>
                    </a:cubicBezTo>
                    <a:cubicBezTo>
                      <a:pt x="37" y="73"/>
                      <a:pt x="37" y="68"/>
                      <a:pt x="34" y="65"/>
                    </a:cubicBezTo>
                    <a:cubicBezTo>
                      <a:pt x="31" y="62"/>
                      <a:pt x="26" y="62"/>
                      <a:pt x="23" y="65"/>
                    </a:cubicBezTo>
                    <a:close/>
                    <a:moveTo>
                      <a:pt x="2" y="86"/>
                    </a:moveTo>
                    <a:cubicBezTo>
                      <a:pt x="1" y="87"/>
                      <a:pt x="0" y="89"/>
                      <a:pt x="0" y="91"/>
                    </a:cubicBezTo>
                    <a:cubicBezTo>
                      <a:pt x="0" y="94"/>
                      <a:pt x="1" y="96"/>
                      <a:pt x="2" y="97"/>
                    </a:cubicBezTo>
                    <a:cubicBezTo>
                      <a:pt x="4" y="99"/>
                      <a:pt x="6" y="99"/>
                      <a:pt x="8" y="99"/>
                    </a:cubicBezTo>
                    <a:cubicBezTo>
                      <a:pt x="10" y="99"/>
                      <a:pt x="12" y="99"/>
                      <a:pt x="13" y="97"/>
                    </a:cubicBezTo>
                    <a:cubicBezTo>
                      <a:pt x="15" y="96"/>
                      <a:pt x="16" y="94"/>
                      <a:pt x="16" y="91"/>
                    </a:cubicBezTo>
                    <a:cubicBezTo>
                      <a:pt x="16" y="89"/>
                      <a:pt x="15" y="87"/>
                      <a:pt x="13" y="86"/>
                    </a:cubicBezTo>
                    <a:cubicBezTo>
                      <a:pt x="10" y="83"/>
                      <a:pt x="5" y="83"/>
                      <a:pt x="2" y="86"/>
                    </a:cubicBezTo>
                    <a:close/>
                    <a:moveTo>
                      <a:pt x="44" y="44"/>
                    </a:moveTo>
                    <a:cubicBezTo>
                      <a:pt x="40" y="47"/>
                      <a:pt x="40" y="52"/>
                      <a:pt x="44" y="56"/>
                    </a:cubicBezTo>
                    <a:cubicBezTo>
                      <a:pt x="45" y="57"/>
                      <a:pt x="47" y="58"/>
                      <a:pt x="49" y="58"/>
                    </a:cubicBezTo>
                    <a:cubicBezTo>
                      <a:pt x="51" y="58"/>
                      <a:pt x="53" y="57"/>
                      <a:pt x="55" y="56"/>
                    </a:cubicBezTo>
                    <a:cubicBezTo>
                      <a:pt x="58" y="52"/>
                      <a:pt x="58" y="47"/>
                      <a:pt x="55" y="44"/>
                    </a:cubicBezTo>
                    <a:cubicBezTo>
                      <a:pt x="52" y="41"/>
                      <a:pt x="47" y="41"/>
                      <a:pt x="44" y="44"/>
                    </a:cubicBezTo>
                    <a:close/>
                    <a:moveTo>
                      <a:pt x="96" y="3"/>
                    </a:moveTo>
                    <a:cubicBezTo>
                      <a:pt x="93" y="0"/>
                      <a:pt x="88" y="0"/>
                      <a:pt x="85" y="3"/>
                    </a:cubicBezTo>
                    <a:cubicBezTo>
                      <a:pt x="84" y="4"/>
                      <a:pt x="83" y="6"/>
                      <a:pt x="83" y="8"/>
                    </a:cubicBezTo>
                    <a:cubicBezTo>
                      <a:pt x="83" y="10"/>
                      <a:pt x="84" y="13"/>
                      <a:pt x="85" y="14"/>
                    </a:cubicBezTo>
                    <a:cubicBezTo>
                      <a:pt x="87" y="15"/>
                      <a:pt x="89" y="16"/>
                      <a:pt x="91" y="16"/>
                    </a:cubicBezTo>
                    <a:cubicBezTo>
                      <a:pt x="93" y="16"/>
                      <a:pt x="95" y="15"/>
                      <a:pt x="96" y="14"/>
                    </a:cubicBezTo>
                    <a:cubicBezTo>
                      <a:pt x="98" y="13"/>
                      <a:pt x="99" y="10"/>
                      <a:pt x="99" y="8"/>
                    </a:cubicBezTo>
                    <a:cubicBezTo>
                      <a:pt x="99" y="6"/>
                      <a:pt x="98" y="4"/>
                      <a:pt x="96" y="3"/>
                    </a:cubicBezTo>
                    <a:close/>
                    <a:moveTo>
                      <a:pt x="64" y="23"/>
                    </a:moveTo>
                    <a:cubicBezTo>
                      <a:pt x="61" y="27"/>
                      <a:pt x="61" y="32"/>
                      <a:pt x="64" y="35"/>
                    </a:cubicBezTo>
                    <a:cubicBezTo>
                      <a:pt x="66" y="36"/>
                      <a:pt x="68" y="37"/>
                      <a:pt x="70" y="37"/>
                    </a:cubicBezTo>
                    <a:cubicBezTo>
                      <a:pt x="72" y="37"/>
                      <a:pt x="74" y="36"/>
                      <a:pt x="76" y="35"/>
                    </a:cubicBezTo>
                    <a:cubicBezTo>
                      <a:pt x="79" y="32"/>
                      <a:pt x="79" y="27"/>
                      <a:pt x="76" y="23"/>
                    </a:cubicBezTo>
                    <a:cubicBezTo>
                      <a:pt x="73" y="20"/>
                      <a:pt x="67" y="20"/>
                      <a:pt x="64" y="23"/>
                    </a:cubicBez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04" name="Oval 417">
                <a:extLst>
                  <a:ext uri="{FF2B5EF4-FFF2-40B4-BE49-F238E27FC236}">
                    <a16:creationId xmlns:a16="http://schemas.microsoft.com/office/drawing/2014/main" id="{C13A3461-9FE3-4408-9757-0E374F7B6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326" y="2371725"/>
                <a:ext cx="647700" cy="6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05" name="Freeform 418">
                <a:extLst>
                  <a:ext uri="{FF2B5EF4-FFF2-40B4-BE49-F238E27FC236}">
                    <a16:creationId xmlns:a16="http://schemas.microsoft.com/office/drawing/2014/main" id="{31FA4DAA-7366-40C4-B180-8063CB8F6C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26" y="2359025"/>
                <a:ext cx="673100" cy="673100"/>
              </a:xfrm>
              <a:custGeom>
                <a:avLst/>
                <a:gdLst>
                  <a:gd name="T0" fmla="*/ 106 w 212"/>
                  <a:gd name="T1" fmla="*/ 212 h 212"/>
                  <a:gd name="T2" fmla="*/ 0 w 212"/>
                  <a:gd name="T3" fmla="*/ 106 h 212"/>
                  <a:gd name="T4" fmla="*/ 106 w 212"/>
                  <a:gd name="T5" fmla="*/ 0 h 212"/>
                  <a:gd name="T6" fmla="*/ 212 w 212"/>
                  <a:gd name="T7" fmla="*/ 106 h 212"/>
                  <a:gd name="T8" fmla="*/ 106 w 212"/>
                  <a:gd name="T9" fmla="*/ 212 h 212"/>
                  <a:gd name="T10" fmla="*/ 106 w 212"/>
                  <a:gd name="T11" fmla="*/ 8 h 212"/>
                  <a:gd name="T12" fmla="*/ 8 w 212"/>
                  <a:gd name="T13" fmla="*/ 106 h 212"/>
                  <a:gd name="T14" fmla="*/ 106 w 212"/>
                  <a:gd name="T15" fmla="*/ 204 h 212"/>
                  <a:gd name="T16" fmla="*/ 204 w 212"/>
                  <a:gd name="T17" fmla="*/ 106 h 212"/>
                  <a:gd name="T18" fmla="*/ 106 w 212"/>
                  <a:gd name="T19" fmla="*/ 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2" h="212">
                    <a:moveTo>
                      <a:pt x="106" y="212"/>
                    </a:moveTo>
                    <a:cubicBezTo>
                      <a:pt x="47" y="212"/>
                      <a:pt x="0" y="165"/>
                      <a:pt x="0" y="106"/>
                    </a:cubicBezTo>
                    <a:cubicBezTo>
                      <a:pt x="0" y="48"/>
                      <a:pt x="47" y="0"/>
                      <a:pt x="106" y="0"/>
                    </a:cubicBezTo>
                    <a:cubicBezTo>
                      <a:pt x="164" y="0"/>
                      <a:pt x="212" y="48"/>
                      <a:pt x="212" y="106"/>
                    </a:cubicBezTo>
                    <a:cubicBezTo>
                      <a:pt x="212" y="165"/>
                      <a:pt x="164" y="212"/>
                      <a:pt x="106" y="212"/>
                    </a:cubicBezTo>
                    <a:close/>
                    <a:moveTo>
                      <a:pt x="106" y="8"/>
                    </a:moveTo>
                    <a:cubicBezTo>
                      <a:pt x="52" y="8"/>
                      <a:pt x="8" y="52"/>
                      <a:pt x="8" y="106"/>
                    </a:cubicBezTo>
                    <a:cubicBezTo>
                      <a:pt x="8" y="160"/>
                      <a:pt x="52" y="204"/>
                      <a:pt x="106" y="204"/>
                    </a:cubicBezTo>
                    <a:cubicBezTo>
                      <a:pt x="160" y="204"/>
                      <a:pt x="204" y="160"/>
                      <a:pt x="204" y="106"/>
                    </a:cubicBezTo>
                    <a:cubicBezTo>
                      <a:pt x="204" y="52"/>
                      <a:pt x="160" y="8"/>
                      <a:pt x="106" y="8"/>
                    </a:cubicBez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06" name="Freeform 419">
                <a:extLst>
                  <a:ext uri="{FF2B5EF4-FFF2-40B4-BE49-F238E27FC236}">
                    <a16:creationId xmlns:a16="http://schemas.microsoft.com/office/drawing/2014/main" id="{290E670D-47C9-49AB-A2F9-DFFCD0463C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0076" y="2524125"/>
                <a:ext cx="330200" cy="327025"/>
              </a:xfrm>
              <a:custGeom>
                <a:avLst/>
                <a:gdLst>
                  <a:gd name="T0" fmla="*/ 36 w 104"/>
                  <a:gd name="T1" fmla="*/ 62 h 103"/>
                  <a:gd name="T2" fmla="*/ 67 w 104"/>
                  <a:gd name="T3" fmla="*/ 62 h 103"/>
                  <a:gd name="T4" fmla="*/ 75 w 104"/>
                  <a:gd name="T5" fmla="*/ 57 h 103"/>
                  <a:gd name="T6" fmla="*/ 29 w 104"/>
                  <a:gd name="T7" fmla="*/ 57 h 103"/>
                  <a:gd name="T8" fmla="*/ 36 w 104"/>
                  <a:gd name="T9" fmla="*/ 62 h 103"/>
                  <a:gd name="T10" fmla="*/ 51 w 104"/>
                  <a:gd name="T11" fmla="*/ 71 h 103"/>
                  <a:gd name="T12" fmla="*/ 53 w 104"/>
                  <a:gd name="T13" fmla="*/ 71 h 103"/>
                  <a:gd name="T14" fmla="*/ 60 w 104"/>
                  <a:gd name="T15" fmla="*/ 67 h 103"/>
                  <a:gd name="T16" fmla="*/ 44 w 104"/>
                  <a:gd name="T17" fmla="*/ 67 h 103"/>
                  <a:gd name="T18" fmla="*/ 51 w 104"/>
                  <a:gd name="T19" fmla="*/ 71 h 103"/>
                  <a:gd name="T20" fmla="*/ 101 w 104"/>
                  <a:gd name="T21" fmla="*/ 32 h 103"/>
                  <a:gd name="T22" fmla="*/ 56 w 104"/>
                  <a:gd name="T23" fmla="*/ 1 h 103"/>
                  <a:gd name="T24" fmla="*/ 48 w 104"/>
                  <a:gd name="T25" fmla="*/ 1 h 103"/>
                  <a:gd name="T26" fmla="*/ 3 w 104"/>
                  <a:gd name="T27" fmla="*/ 32 h 103"/>
                  <a:gd name="T28" fmla="*/ 0 w 104"/>
                  <a:gd name="T29" fmla="*/ 38 h 103"/>
                  <a:gd name="T30" fmla="*/ 0 w 104"/>
                  <a:gd name="T31" fmla="*/ 97 h 103"/>
                  <a:gd name="T32" fmla="*/ 6 w 104"/>
                  <a:gd name="T33" fmla="*/ 103 h 103"/>
                  <a:gd name="T34" fmla="*/ 97 w 104"/>
                  <a:gd name="T35" fmla="*/ 103 h 103"/>
                  <a:gd name="T36" fmla="*/ 104 w 104"/>
                  <a:gd name="T37" fmla="*/ 97 h 103"/>
                  <a:gd name="T38" fmla="*/ 104 w 104"/>
                  <a:gd name="T39" fmla="*/ 38 h 103"/>
                  <a:gd name="T40" fmla="*/ 101 w 104"/>
                  <a:gd name="T41" fmla="*/ 32 h 103"/>
                  <a:gd name="T42" fmla="*/ 97 w 104"/>
                  <a:gd name="T43" fmla="*/ 47 h 103"/>
                  <a:gd name="T44" fmla="*/ 52 w 104"/>
                  <a:gd name="T45" fmla="*/ 78 h 103"/>
                  <a:gd name="T46" fmla="*/ 6 w 104"/>
                  <a:gd name="T47" fmla="*/ 47 h 103"/>
                  <a:gd name="T48" fmla="*/ 6 w 104"/>
                  <a:gd name="T49" fmla="*/ 41 h 103"/>
                  <a:gd name="T50" fmla="*/ 10 w 104"/>
                  <a:gd name="T51" fmla="*/ 37 h 103"/>
                  <a:gd name="T52" fmla="*/ 94 w 104"/>
                  <a:gd name="T53" fmla="*/ 37 h 103"/>
                  <a:gd name="T54" fmla="*/ 97 w 104"/>
                  <a:gd name="T55" fmla="*/ 41 h 103"/>
                  <a:gd name="T56" fmla="*/ 97 w 104"/>
                  <a:gd name="T57" fmla="*/ 47 h 103"/>
                  <a:gd name="T58" fmla="*/ 21 w 104"/>
                  <a:gd name="T59" fmla="*/ 51 h 103"/>
                  <a:gd name="T60" fmla="*/ 22 w 104"/>
                  <a:gd name="T61" fmla="*/ 52 h 103"/>
                  <a:gd name="T62" fmla="*/ 82 w 104"/>
                  <a:gd name="T63" fmla="*/ 52 h 103"/>
                  <a:gd name="T64" fmla="*/ 83 w 104"/>
                  <a:gd name="T65" fmla="*/ 51 h 103"/>
                  <a:gd name="T66" fmla="*/ 83 w 104"/>
                  <a:gd name="T67" fmla="*/ 47 h 103"/>
                  <a:gd name="T68" fmla="*/ 21 w 104"/>
                  <a:gd name="T69" fmla="*/ 47 h 103"/>
                  <a:gd name="T70" fmla="*/ 21 w 104"/>
                  <a:gd name="T71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4" h="103">
                    <a:moveTo>
                      <a:pt x="36" y="62"/>
                    </a:moveTo>
                    <a:cubicBezTo>
                      <a:pt x="67" y="62"/>
                      <a:pt x="67" y="62"/>
                      <a:pt x="67" y="62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29" y="57"/>
                      <a:pt x="29" y="57"/>
                      <a:pt x="29" y="57"/>
                    </a:cubicBezTo>
                    <a:lnTo>
                      <a:pt x="36" y="62"/>
                    </a:lnTo>
                    <a:close/>
                    <a:moveTo>
                      <a:pt x="51" y="71"/>
                    </a:moveTo>
                    <a:cubicBezTo>
                      <a:pt x="53" y="71"/>
                      <a:pt x="53" y="71"/>
                      <a:pt x="53" y="71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44" y="67"/>
                      <a:pt x="44" y="67"/>
                      <a:pt x="44" y="67"/>
                    </a:cubicBezTo>
                    <a:lnTo>
                      <a:pt x="51" y="71"/>
                    </a:lnTo>
                    <a:close/>
                    <a:moveTo>
                      <a:pt x="101" y="32"/>
                    </a:moveTo>
                    <a:cubicBezTo>
                      <a:pt x="56" y="1"/>
                      <a:pt x="56" y="1"/>
                      <a:pt x="56" y="1"/>
                    </a:cubicBezTo>
                    <a:cubicBezTo>
                      <a:pt x="53" y="0"/>
                      <a:pt x="50" y="0"/>
                      <a:pt x="48" y="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1" y="33"/>
                      <a:pt x="0" y="35"/>
                      <a:pt x="0" y="38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0"/>
                      <a:pt x="3" y="103"/>
                      <a:pt x="6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1" y="103"/>
                      <a:pt x="104" y="100"/>
                      <a:pt x="104" y="97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35"/>
                      <a:pt x="103" y="33"/>
                      <a:pt x="101" y="32"/>
                    </a:cubicBezTo>
                    <a:close/>
                    <a:moveTo>
                      <a:pt x="97" y="47"/>
                    </a:moveTo>
                    <a:cubicBezTo>
                      <a:pt x="52" y="78"/>
                      <a:pt x="52" y="78"/>
                      <a:pt x="52" y="78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39"/>
                      <a:pt x="8" y="37"/>
                      <a:pt x="10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6" y="37"/>
                      <a:pt x="97" y="39"/>
                      <a:pt x="97" y="41"/>
                    </a:cubicBezTo>
                    <a:lnTo>
                      <a:pt x="97" y="47"/>
                    </a:lnTo>
                    <a:close/>
                    <a:moveTo>
                      <a:pt x="21" y="51"/>
                    </a:moveTo>
                    <a:cubicBezTo>
                      <a:pt x="22" y="52"/>
                      <a:pt x="22" y="52"/>
                      <a:pt x="22" y="52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3" y="51"/>
                      <a:pt x="83" y="51"/>
                      <a:pt x="83" y="51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21" y="47"/>
                      <a:pt x="21" y="47"/>
                      <a:pt x="21" y="47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90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C900F-3216-42AF-80EA-1753517A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E0B2"/>
          </a:solidFill>
        </p:spPr>
        <p:txBody>
          <a:bodyPr/>
          <a:lstStyle/>
          <a:p>
            <a:r>
              <a:rPr lang="en-US" altLang="ja-JP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Right time to ask R</a:t>
            </a:r>
            <a:r>
              <a:rPr lang="en-US" altLang="zh-CN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ight Question?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697C88-8CCE-488D-8EAF-AB9025299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2360"/>
            <a:ext cx="4770549" cy="47705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7F4C58-B5D6-4B02-95B9-AA5671D8B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" t="13773" r="-1972" b="-897"/>
          <a:stretch/>
        </p:blipFill>
        <p:spPr>
          <a:xfrm>
            <a:off x="966756" y="1939782"/>
            <a:ext cx="4578493" cy="457849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E58AA40-DD29-4BE4-BA04-AA1CDBFEA71D}"/>
              </a:ext>
            </a:extLst>
          </p:cNvPr>
          <p:cNvSpPr/>
          <p:nvPr/>
        </p:nvSpPr>
        <p:spPr>
          <a:xfrm>
            <a:off x="5788106" y="1822360"/>
            <a:ext cx="556569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你爱我吗？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这句话，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不能说得太早，也不能说得太迟。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说得太早，会影响全局，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说得太迟，已经没用了。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热恋的时候问对方：“你爱我吗？”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他便知道你已经爱定他，从此以后，你们的关系就是你爱他多一些。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他不爱你了，你含泪问他：“你爱我吗？”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是不是已经问得太迟？有些事情，太迟才去问，只会显得有点笨。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algn="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---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张小娴</a:t>
            </a:r>
          </a:p>
        </p:txBody>
      </p:sp>
    </p:spTree>
    <p:extLst>
      <p:ext uri="{BB962C8B-B14F-4D97-AF65-F5344CB8AC3E}">
        <p14:creationId xmlns:p14="http://schemas.microsoft.com/office/powerpoint/2010/main" val="179118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C900F-3216-42AF-80EA-1753517A5EA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E0B2"/>
          </a:solidFill>
        </p:spPr>
        <p:txBody>
          <a:bodyPr/>
          <a:lstStyle/>
          <a:p>
            <a:r>
              <a:rPr lang="en-US" altLang="ja-JP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W</a:t>
            </a:r>
            <a:r>
              <a:rPr lang="en-US" altLang="zh-CN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hat-if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CF3345-7779-4D75-A934-C8AC75598215}"/>
              </a:ext>
            </a:extLst>
          </p:cNvPr>
          <p:cNvSpPr/>
          <p:nvPr/>
        </p:nvSpPr>
        <p:spPr>
          <a:xfrm>
            <a:off x="5702300" y="1942511"/>
            <a:ext cx="5651500" cy="4582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Is there any Linear Dependencies?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Will Near Zero Variance Predictors cause model to crash or fit to be unstable?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Can model thrive on correlated predictors?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What’s the assumptions of specific algorithms?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What’s the cost of misclassifications?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How would changes to a datapoint affect my model’s prediction?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Does it perform differently for various groups–for example, historically marginalized people?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How diverse is the dataset I am testing my model on?</a:t>
            </a:r>
            <a:endParaRPr lang="zh-CN" altLang="en-US" sz="1600" dirty="0"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59622B50-D2BB-4706-9C05-40502B84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2360"/>
            <a:ext cx="4770549" cy="4770549"/>
          </a:xfrm>
          <a:prstGeom prst="rect">
            <a:avLst/>
          </a:prstGeom>
        </p:spPr>
      </p:pic>
      <p:pic>
        <p:nvPicPr>
          <p:cNvPr id="7" name="图片 6" descr="图片包含 人员, 男士, 监视器, 室内&#10;&#10;自动生成的说明">
            <a:extLst>
              <a:ext uri="{FF2B5EF4-FFF2-40B4-BE49-F238E27FC236}">
                <a16:creationId xmlns:a16="http://schemas.microsoft.com/office/drawing/2014/main" id="{BBDA28B0-3090-48BF-B92A-E0C307B600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1" t="4978" r="22041" b="5555"/>
          <a:stretch/>
        </p:blipFill>
        <p:spPr>
          <a:xfrm>
            <a:off x="946597" y="1930757"/>
            <a:ext cx="4553754" cy="4553754"/>
          </a:xfrm>
          <a:prstGeom prst="rect">
            <a:avLst/>
          </a:prstGeom>
        </p:spPr>
      </p:pic>
      <p:pic>
        <p:nvPicPr>
          <p:cNvPr id="9" name="图片 8" descr="图片包含 人员, 室内, 墙壁&#10;&#10;自动生成的说明">
            <a:extLst>
              <a:ext uri="{FF2B5EF4-FFF2-40B4-BE49-F238E27FC236}">
                <a16:creationId xmlns:a16="http://schemas.microsoft.com/office/drawing/2014/main" id="{6F09D415-0AC2-4B8A-8D74-F0763EB701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4" t="20090" r="22154" b="5446"/>
          <a:stretch/>
        </p:blipFill>
        <p:spPr>
          <a:xfrm>
            <a:off x="946598" y="1942511"/>
            <a:ext cx="4553754" cy="38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6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C900F-3216-42AF-80EA-1753517A5EA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E0B2"/>
          </a:solidFill>
        </p:spPr>
        <p:txBody>
          <a:bodyPr/>
          <a:lstStyle/>
          <a:p>
            <a:r>
              <a:rPr lang="en-US" altLang="ja-JP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W</a:t>
            </a:r>
            <a:r>
              <a:rPr lang="en-US" altLang="zh-CN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hat-if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CF3345-7779-4D75-A934-C8AC75598215}"/>
              </a:ext>
            </a:extLst>
          </p:cNvPr>
          <p:cNvSpPr/>
          <p:nvPr/>
        </p:nvSpPr>
        <p:spPr>
          <a:xfrm>
            <a:off x="5702300" y="1942511"/>
            <a:ext cx="5651500" cy="4582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Is there any Linear Dependencies?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Will Near Zero Variance Predictors cause model to crash or fit to be unstable?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Can model thrive on correlated predictors?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What’s the assumptions of specific algorithms?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What’s the cost of misclassifications?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How would changes to a datapoint affect my model’s prediction?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Does it perform differently for various groups–for example, historically marginalized people?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How diverse is the dataset I am testing my model on?</a:t>
            </a:r>
            <a:endParaRPr lang="zh-CN" altLang="en-US" sz="1600" dirty="0"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59622B50-D2BB-4706-9C05-40502B84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2360"/>
            <a:ext cx="4770549" cy="4770549"/>
          </a:xfrm>
          <a:prstGeom prst="rect">
            <a:avLst/>
          </a:prstGeom>
        </p:spPr>
      </p:pic>
      <p:pic>
        <p:nvPicPr>
          <p:cNvPr id="7" name="图片 6" descr="图片包含 人员, 男士, 监视器, 室内&#10;&#10;自动生成的说明">
            <a:extLst>
              <a:ext uri="{FF2B5EF4-FFF2-40B4-BE49-F238E27FC236}">
                <a16:creationId xmlns:a16="http://schemas.microsoft.com/office/drawing/2014/main" id="{BBDA28B0-3090-48BF-B92A-E0C307B600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1" t="4978" r="22041" b="5555"/>
          <a:stretch/>
        </p:blipFill>
        <p:spPr>
          <a:xfrm>
            <a:off x="946597" y="1930757"/>
            <a:ext cx="4553754" cy="4553754"/>
          </a:xfrm>
          <a:prstGeom prst="rect">
            <a:avLst/>
          </a:prstGeom>
        </p:spPr>
      </p:pic>
      <p:pic>
        <p:nvPicPr>
          <p:cNvPr id="9" name="图片 8" descr="图片包含 人员, 室内, 墙壁&#10;&#10;自动生成的说明">
            <a:extLst>
              <a:ext uri="{FF2B5EF4-FFF2-40B4-BE49-F238E27FC236}">
                <a16:creationId xmlns:a16="http://schemas.microsoft.com/office/drawing/2014/main" id="{6F09D415-0AC2-4B8A-8D74-F0763EB701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4" t="20090" r="22154" b="5446"/>
          <a:stretch/>
        </p:blipFill>
        <p:spPr>
          <a:xfrm>
            <a:off x="946598" y="1942511"/>
            <a:ext cx="4553754" cy="38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2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48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C900F-3216-42AF-80EA-1753517A5EA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E0B2"/>
          </a:solidFill>
        </p:spPr>
        <p:txBody>
          <a:bodyPr/>
          <a:lstStyle/>
          <a:p>
            <a:r>
              <a:rPr lang="en-US" altLang="ja-JP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Bon Appetit!</a:t>
            </a:r>
            <a:endParaRPr lang="zh-CN" altLang="en-US" dirty="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AC4A69E-629A-40F3-A57D-881372B5BE44}"/>
              </a:ext>
            </a:extLst>
          </p:cNvPr>
          <p:cNvGrpSpPr/>
          <p:nvPr/>
        </p:nvGrpSpPr>
        <p:grpSpPr>
          <a:xfrm>
            <a:off x="5953800" y="2129814"/>
            <a:ext cx="5400000" cy="4260711"/>
            <a:chOff x="5953800" y="2735975"/>
            <a:chExt cx="5400000" cy="426071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828B51-5439-450B-A0E4-B6F8DB908E52}"/>
                </a:ext>
              </a:extLst>
            </p:cNvPr>
            <p:cNvSpPr/>
            <p:nvPr/>
          </p:nvSpPr>
          <p:spPr>
            <a:xfrm>
              <a:off x="5953800" y="2735975"/>
              <a:ext cx="5400000" cy="481431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F47A4CC-E7B8-4436-A1FB-AF7718C390FE}"/>
                </a:ext>
              </a:extLst>
            </p:cNvPr>
            <p:cNvSpPr/>
            <p:nvPr/>
          </p:nvSpPr>
          <p:spPr>
            <a:xfrm>
              <a:off x="5953800" y="3208854"/>
              <a:ext cx="5400000" cy="3787832"/>
            </a:xfrm>
            <a:prstGeom prst="rect">
              <a:avLst/>
            </a:prstGeom>
            <a:ln>
              <a:solidFill>
                <a:srgbClr val="D3D3D3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  <a:hlinkClick r:id="rId3"/>
                </a:rPr>
                <a:t>Applied Predictive Modeling </a:t>
              </a: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by Kuhn and Johnson (2013)</a:t>
              </a:r>
            </a:p>
            <a:p>
              <a:pPr marL="285750" indent="-28575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ja-JP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  <a:hlinkClick r:id="rId4"/>
                </a:rPr>
                <a:t>義母と娘のブルース </a:t>
              </a:r>
              <a:r>
                <a:rPr lang="en-US" altLang="ja-JP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/</a:t>
              </a:r>
              <a:r>
                <a:rPr lang="en-US" altLang="ja-JP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Gibo</a:t>
              </a:r>
              <a:r>
                <a:rPr lang="en-US" altLang="ja-JP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 to </a:t>
              </a:r>
              <a:r>
                <a:rPr lang="en-US" altLang="ja-JP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Musume</a:t>
              </a:r>
              <a:r>
                <a:rPr lang="en-US" altLang="ja-JP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 no Blues </a:t>
              </a:r>
              <a:r>
                <a:rPr lang="ja-JP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 </a:t>
              </a:r>
              <a:r>
                <a:rPr lang="en-US" altLang="ja-JP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by TBS</a:t>
              </a:r>
            </a:p>
            <a:p>
              <a:pPr marL="285750" indent="-28575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Yeh I (1998). </a:t>
              </a: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  <a:hlinkClick r:id="rId5"/>
                </a:rPr>
                <a:t>“Modeling of Strength of High-Performance Concrete Using Artificial Neural Networks.” </a:t>
              </a: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Cement and Concrete research, 28(12),1797–1808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</a:pP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             </a:t>
              </a:r>
              <a:r>
                <a:rPr lang="en-US" altLang="zh-CN" b="1" dirty="0">
                  <a:solidFill>
                    <a:srgbClr val="000000"/>
                  </a:solidFill>
                  <a:latin typeface="思源黑体 Bold" panose="020B0800000000000000" pitchFamily="34" charset="-122"/>
                  <a:ea typeface="思源黑体 Bold" panose="020B0800000000000000" pitchFamily="34" charset="-122"/>
                </a:rPr>
                <a:t>randallzoeng@qq.com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78AA3884-213A-4ECB-8574-46E34B89FE22}"/>
              </a:ext>
            </a:extLst>
          </p:cNvPr>
          <p:cNvSpPr/>
          <p:nvPr/>
        </p:nvSpPr>
        <p:spPr>
          <a:xfrm>
            <a:off x="6263882" y="2196137"/>
            <a:ext cx="477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Bold" panose="020B0800000000000000" pitchFamily="34" charset="-122"/>
                <a:ea typeface="思源黑体 Bold" panose="020B0800000000000000" pitchFamily="34" charset="-122"/>
              </a:rPr>
              <a:t>Special Acknowledgement &amp; References 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B76299-9065-45C8-90FE-D3D3C88A9967}"/>
              </a:ext>
            </a:extLst>
          </p:cNvPr>
          <p:cNvSpPr/>
          <p:nvPr/>
        </p:nvSpPr>
        <p:spPr>
          <a:xfrm>
            <a:off x="838200" y="2049310"/>
            <a:ext cx="5040000" cy="4248457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片包含 人员, 室内, 墙壁, 男士&#10;&#10;自动生成的说明">
            <a:extLst>
              <a:ext uri="{FF2B5EF4-FFF2-40B4-BE49-F238E27FC236}">
                <a16:creationId xmlns:a16="http://schemas.microsoft.com/office/drawing/2014/main" id="{AAE22F45-5B8C-4976-B4CD-E80A34F62C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2"/>
          <a:stretch/>
        </p:blipFill>
        <p:spPr>
          <a:xfrm>
            <a:off x="838200" y="3419074"/>
            <a:ext cx="5040000" cy="2981725"/>
          </a:xfrm>
          <a:prstGeom prst="rect">
            <a:avLst/>
          </a:prstGeom>
        </p:spPr>
      </p:pic>
      <p:pic>
        <p:nvPicPr>
          <p:cNvPr id="9" name="图片 8" descr="图片包含 室内, 厨房, 准备, 人员&#10;&#10;自动生成的说明">
            <a:extLst>
              <a:ext uri="{FF2B5EF4-FFF2-40B4-BE49-F238E27FC236}">
                <a16:creationId xmlns:a16="http://schemas.microsoft.com/office/drawing/2014/main" id="{029333CF-9FF9-4955-A7F0-11FF4D23E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2342"/>
            <a:ext cx="5040000" cy="322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D77E656-7018-4C10-9629-373D7648F3FB}"/>
              </a:ext>
            </a:extLst>
          </p:cNvPr>
          <p:cNvSpPr/>
          <p:nvPr/>
        </p:nvSpPr>
        <p:spPr>
          <a:xfrm>
            <a:off x="5128874" y="2152342"/>
            <a:ext cx="524751" cy="2605189"/>
          </a:xfrm>
          <a:prstGeom prst="rect">
            <a:avLst/>
          </a:prstGeom>
          <a:solidFill>
            <a:srgbClr val="FFCD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お疲れさまでした</a:t>
            </a:r>
            <a:endParaRPr lang="zh-CN" altLang="en-US" dirty="0">
              <a:solidFill>
                <a:schemeClr val="tx1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1026" name="Picture 2" descr="E-Mail on Microsoft Windows 10 October 2018 Update">
            <a:extLst>
              <a:ext uri="{FF2B5EF4-FFF2-40B4-BE49-F238E27FC236}">
                <a16:creationId xmlns:a16="http://schemas.microsoft.com/office/drawing/2014/main" id="{DFBACFDB-20B9-4931-A331-BCCA2936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882" y="597056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864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411</Words>
  <Application>Microsoft Office PowerPoint</Application>
  <PresentationFormat>宽屏</PresentationFormat>
  <Paragraphs>61</Paragraphs>
  <Slides>7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Source Han Sans Bold</vt:lpstr>
      <vt:lpstr>等线</vt:lpstr>
      <vt:lpstr>等线 Light</vt:lpstr>
      <vt:lpstr>思源黑体 Bold</vt:lpstr>
      <vt:lpstr>微软雅黑</vt:lpstr>
      <vt:lpstr>Arial</vt:lpstr>
      <vt:lpstr>Wingdings</vt:lpstr>
      <vt:lpstr>Office 主题​​</vt:lpstr>
      <vt:lpstr>PowerPoint 演示文稿</vt:lpstr>
      <vt:lpstr>Four Steps of Algorithmic Audit</vt:lpstr>
      <vt:lpstr>Right time to ask Right Question?</vt:lpstr>
      <vt:lpstr>What-if</vt:lpstr>
      <vt:lpstr>What-if</vt:lpstr>
      <vt:lpstr>PowerPoint 演示文稿</vt:lpstr>
      <vt:lpstr>Bon Appetit!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Randall Zoeng</dc:creator>
  <cp:lastModifiedBy>Randall Zoeng</cp:lastModifiedBy>
  <cp:revision>26</cp:revision>
  <dcterms:created xsi:type="dcterms:W3CDTF">2018-11-15T03:40:39Z</dcterms:created>
  <dcterms:modified xsi:type="dcterms:W3CDTF">2018-12-10T06:40:55Z</dcterms:modified>
</cp:coreProperties>
</file>